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4" r:id="rId2"/>
    <p:sldId id="438" r:id="rId3"/>
    <p:sldId id="353" r:id="rId4"/>
    <p:sldId id="417" r:id="rId5"/>
    <p:sldId id="409" r:id="rId6"/>
    <p:sldId id="420" r:id="rId7"/>
    <p:sldId id="406" r:id="rId8"/>
    <p:sldId id="411" r:id="rId9"/>
    <p:sldId id="412" r:id="rId10"/>
    <p:sldId id="413" r:id="rId11"/>
    <p:sldId id="414" r:id="rId12"/>
    <p:sldId id="439" r:id="rId13"/>
    <p:sldId id="416" r:id="rId14"/>
    <p:sldId id="426" r:id="rId15"/>
    <p:sldId id="431" r:id="rId16"/>
    <p:sldId id="432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6" autoAdjust="0"/>
    <p:restoredTop sz="94766" autoAdjust="0"/>
  </p:normalViewPr>
  <p:slideViewPr>
    <p:cSldViewPr>
      <p:cViewPr varScale="1">
        <p:scale>
          <a:sx n="111" d="100"/>
          <a:sy n="111" d="100"/>
        </p:scale>
        <p:origin x="17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C582A-AF2C-4856-BAE8-77B8767789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29DD809-0161-49E6-AF39-CB4872A10F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Kertépítő és tájrendező mérnök</a:t>
          </a:r>
          <a:endParaRPr kumimoji="0" lang="hu-HU" sz="16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Alapképzés180 kredit, </a:t>
          </a:r>
          <a:endParaRPr kumimoji="0" lang="hu-HU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7 félév</a:t>
          </a:r>
          <a:endParaRPr kumimoji="0" lang="hu-HU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4 félév alapozó tárgyak+ </a:t>
          </a:r>
          <a:endParaRPr kumimoji="0" lang="hu-HU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2 félév specializáció</a:t>
          </a:r>
          <a:endParaRPr kumimoji="0" lang="hu-HU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+ </a:t>
          </a:r>
          <a:r>
            <a:rPr kumimoji="0" lang="hu-HU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1 félév szakmai gyakorlat</a:t>
          </a:r>
          <a:endParaRPr kumimoji="0" lang="hu-HU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gm:t>
    </dgm:pt>
    <dgm:pt modelId="{5D59A14E-2122-4081-8E0E-A7BBA62CC105}" type="parTrans" cxnId="{0C7F0CDB-449C-4085-9CB6-81BEF1CC5914}">
      <dgm:prSet/>
      <dgm:spPr/>
      <dgm:t>
        <a:bodyPr/>
        <a:lstStyle/>
        <a:p>
          <a:endParaRPr lang="hu-HU"/>
        </a:p>
      </dgm:t>
    </dgm:pt>
    <dgm:pt modelId="{6A5B14C3-20F0-4F3D-92A9-E9A3B560CBF7}" type="sibTrans" cxnId="{0C7F0CDB-449C-4085-9CB6-81BEF1CC5914}">
      <dgm:prSet/>
      <dgm:spPr/>
      <dgm:t>
        <a:bodyPr/>
        <a:lstStyle/>
        <a:p>
          <a:endParaRPr lang="hu-HU"/>
        </a:p>
      </dgm:t>
    </dgm:pt>
    <dgm:pt modelId="{B33BF08E-D627-489D-A7A4-85741B71A1C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Kertépítés</a:t>
          </a:r>
          <a:endParaRPr kumimoji="0" lang="hu-H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65B1D36-6138-4657-A1E1-2606BA9ED192}" type="parTrans" cxnId="{769E9CFD-97D5-4E21-9DB4-E49FA077CFDE}">
      <dgm:prSet/>
      <dgm:spPr/>
      <dgm:t>
        <a:bodyPr/>
        <a:lstStyle/>
        <a:p>
          <a:endParaRPr lang="hu-HU"/>
        </a:p>
      </dgm:t>
    </dgm:pt>
    <dgm:pt modelId="{24ACABD7-E5C6-4453-9345-1CA335FB3367}" type="sibTrans" cxnId="{769E9CFD-97D5-4E21-9DB4-E49FA077CFDE}">
      <dgm:prSet/>
      <dgm:spPr/>
      <dgm:t>
        <a:bodyPr/>
        <a:lstStyle/>
        <a:p>
          <a:endParaRPr lang="hu-HU"/>
        </a:p>
      </dgm:t>
    </dgm:pt>
    <dgm:pt modelId="{9D43612D-56D3-4968-A9DF-17D7FA7ED0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Tájrendezés</a:t>
          </a:r>
          <a:endParaRPr kumimoji="0" lang="hu-H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2539D77-9BDC-4163-AD5D-A5FA8FBEC491}" type="parTrans" cxnId="{DC4D12BE-2081-49A0-B017-95369D1926F2}">
      <dgm:prSet/>
      <dgm:spPr/>
      <dgm:t>
        <a:bodyPr/>
        <a:lstStyle/>
        <a:p>
          <a:endParaRPr lang="hu-HU"/>
        </a:p>
      </dgm:t>
    </dgm:pt>
    <dgm:pt modelId="{4FB83729-2879-429A-8252-3309621306BE}" type="sibTrans" cxnId="{DC4D12BE-2081-49A0-B017-95369D1926F2}">
      <dgm:prSet/>
      <dgm:spPr/>
      <dgm:t>
        <a:bodyPr/>
        <a:lstStyle/>
        <a:p>
          <a:endParaRPr lang="hu-HU"/>
        </a:p>
      </dgm:t>
    </dgm:pt>
    <dgm:pt modelId="{E3ED9191-D531-4DC6-8505-AC8CCF371B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Település-fenntartás</a:t>
          </a:r>
          <a:endParaRPr kumimoji="0" lang="hu-H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2BA8EAA-68DC-4D66-9BC4-766C429071B0}" type="parTrans" cxnId="{02894EC6-6530-48EE-BA3F-5F8A89C4FD23}">
      <dgm:prSet/>
      <dgm:spPr/>
      <dgm:t>
        <a:bodyPr/>
        <a:lstStyle/>
        <a:p>
          <a:endParaRPr lang="hu-HU"/>
        </a:p>
      </dgm:t>
    </dgm:pt>
    <dgm:pt modelId="{439DB5A4-1ECD-4E4E-88C1-535A542A728D}" type="sibTrans" cxnId="{02894EC6-6530-48EE-BA3F-5F8A89C4FD23}">
      <dgm:prSet/>
      <dgm:spPr/>
      <dgm:t>
        <a:bodyPr/>
        <a:lstStyle/>
        <a:p>
          <a:endParaRPr lang="hu-HU"/>
        </a:p>
      </dgm:t>
    </dgm:pt>
    <dgm:pt modelId="{E131594E-AB1C-402A-AE7D-6486A7BB9551}" type="pres">
      <dgm:prSet presAssocID="{881C582A-AF2C-4856-BAE8-77B8767789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622AE4-0282-442B-AD5B-B64CA52AAFAC}" type="pres">
      <dgm:prSet presAssocID="{A29DD809-0161-49E6-AF39-CB4872A10F5B}" presName="hierRoot1" presStyleCnt="0">
        <dgm:presLayoutVars>
          <dgm:hierBranch/>
        </dgm:presLayoutVars>
      </dgm:prSet>
      <dgm:spPr/>
    </dgm:pt>
    <dgm:pt modelId="{809F1A42-24FB-42AC-8F74-CDC0197FB7C7}" type="pres">
      <dgm:prSet presAssocID="{A29DD809-0161-49E6-AF39-CB4872A10F5B}" presName="rootComposite1" presStyleCnt="0"/>
      <dgm:spPr/>
    </dgm:pt>
    <dgm:pt modelId="{3A8E51CB-E7BF-447F-B768-2D34E120141D}" type="pres">
      <dgm:prSet presAssocID="{A29DD809-0161-49E6-AF39-CB4872A10F5B}" presName="rootText1" presStyleLbl="node0" presStyleIdx="0" presStyleCnt="1" custScaleX="320506" custScaleY="16535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0F0D8A4-5510-4D7D-8E3C-2AF4FBC823D5}" type="pres">
      <dgm:prSet presAssocID="{A29DD809-0161-49E6-AF39-CB4872A10F5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2255590F-2106-4C77-AA56-09CA18A1DDFB}" type="pres">
      <dgm:prSet presAssocID="{A29DD809-0161-49E6-AF39-CB4872A10F5B}" presName="hierChild2" presStyleCnt="0"/>
      <dgm:spPr/>
    </dgm:pt>
    <dgm:pt modelId="{583723E7-318E-455E-8C1F-7828896CE6D7}" type="pres">
      <dgm:prSet presAssocID="{465B1D36-6138-4657-A1E1-2606BA9ED192}" presName="Name35" presStyleLbl="parChTrans1D2" presStyleIdx="0" presStyleCnt="3"/>
      <dgm:spPr/>
      <dgm:t>
        <a:bodyPr/>
        <a:lstStyle/>
        <a:p>
          <a:endParaRPr lang="hu-HU"/>
        </a:p>
      </dgm:t>
    </dgm:pt>
    <dgm:pt modelId="{4A77FC01-1503-4D31-85B7-2489566B2D0A}" type="pres">
      <dgm:prSet presAssocID="{B33BF08E-D627-489D-A7A4-85741B71A1CD}" presName="hierRoot2" presStyleCnt="0">
        <dgm:presLayoutVars>
          <dgm:hierBranch val="r"/>
        </dgm:presLayoutVars>
      </dgm:prSet>
      <dgm:spPr/>
    </dgm:pt>
    <dgm:pt modelId="{8D6D0797-1770-4B2B-AD4E-29516177D474}" type="pres">
      <dgm:prSet presAssocID="{B33BF08E-D627-489D-A7A4-85741B71A1CD}" presName="rootComposite" presStyleCnt="0"/>
      <dgm:spPr/>
    </dgm:pt>
    <dgm:pt modelId="{B96B54EB-552F-4F31-9904-43E2D8FCD52E}" type="pres">
      <dgm:prSet presAssocID="{B33BF08E-D627-489D-A7A4-85741B71A1C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23CCCEA-04CF-4FEF-8DA4-394B3B121798}" type="pres">
      <dgm:prSet presAssocID="{B33BF08E-D627-489D-A7A4-85741B71A1CD}" presName="rootConnector" presStyleLbl="node2" presStyleIdx="0" presStyleCnt="3"/>
      <dgm:spPr/>
      <dgm:t>
        <a:bodyPr/>
        <a:lstStyle/>
        <a:p>
          <a:endParaRPr lang="hu-HU"/>
        </a:p>
      </dgm:t>
    </dgm:pt>
    <dgm:pt modelId="{E06BC857-8C2D-46A5-A935-D4FB3BCE94A9}" type="pres">
      <dgm:prSet presAssocID="{B33BF08E-D627-489D-A7A4-85741B71A1CD}" presName="hierChild4" presStyleCnt="0"/>
      <dgm:spPr/>
    </dgm:pt>
    <dgm:pt modelId="{54CD9331-8256-4886-9C41-CBE412E6FA20}" type="pres">
      <dgm:prSet presAssocID="{B33BF08E-D627-489D-A7A4-85741B71A1CD}" presName="hierChild5" presStyleCnt="0"/>
      <dgm:spPr/>
    </dgm:pt>
    <dgm:pt modelId="{7AA25BDB-D7C0-46D3-8985-971DA2ABA6DB}" type="pres">
      <dgm:prSet presAssocID="{22539D77-9BDC-4163-AD5D-A5FA8FBEC491}" presName="Name35" presStyleLbl="parChTrans1D2" presStyleIdx="1" presStyleCnt="3"/>
      <dgm:spPr/>
      <dgm:t>
        <a:bodyPr/>
        <a:lstStyle/>
        <a:p>
          <a:endParaRPr lang="hu-HU"/>
        </a:p>
      </dgm:t>
    </dgm:pt>
    <dgm:pt modelId="{9C2CBD44-1E0C-4CD4-A65C-A8F17BE7A389}" type="pres">
      <dgm:prSet presAssocID="{9D43612D-56D3-4968-A9DF-17D7FA7ED0FC}" presName="hierRoot2" presStyleCnt="0">
        <dgm:presLayoutVars>
          <dgm:hierBranch val="r"/>
        </dgm:presLayoutVars>
      </dgm:prSet>
      <dgm:spPr/>
    </dgm:pt>
    <dgm:pt modelId="{B58510BA-1717-4740-9ED7-2544D08D6BE3}" type="pres">
      <dgm:prSet presAssocID="{9D43612D-56D3-4968-A9DF-17D7FA7ED0FC}" presName="rootComposite" presStyleCnt="0"/>
      <dgm:spPr/>
    </dgm:pt>
    <dgm:pt modelId="{0868A96D-3E01-4BA6-8F7F-D8EE14C088A5}" type="pres">
      <dgm:prSet presAssocID="{9D43612D-56D3-4968-A9DF-17D7FA7ED0F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F5B6577-A44D-47AB-BA03-E14D927CE9D4}" type="pres">
      <dgm:prSet presAssocID="{9D43612D-56D3-4968-A9DF-17D7FA7ED0FC}" presName="rootConnector" presStyleLbl="node2" presStyleIdx="1" presStyleCnt="3"/>
      <dgm:spPr/>
      <dgm:t>
        <a:bodyPr/>
        <a:lstStyle/>
        <a:p>
          <a:endParaRPr lang="hu-HU"/>
        </a:p>
      </dgm:t>
    </dgm:pt>
    <dgm:pt modelId="{D5F4F525-7DE8-4257-8190-8113DAB2D7F4}" type="pres">
      <dgm:prSet presAssocID="{9D43612D-56D3-4968-A9DF-17D7FA7ED0FC}" presName="hierChild4" presStyleCnt="0"/>
      <dgm:spPr/>
    </dgm:pt>
    <dgm:pt modelId="{99C26A32-78B7-4BD0-9893-72350BC9B864}" type="pres">
      <dgm:prSet presAssocID="{9D43612D-56D3-4968-A9DF-17D7FA7ED0FC}" presName="hierChild5" presStyleCnt="0"/>
      <dgm:spPr/>
    </dgm:pt>
    <dgm:pt modelId="{84EB1D3F-3BE6-4E6B-91EB-DD2AC1FD86D3}" type="pres">
      <dgm:prSet presAssocID="{22BA8EAA-68DC-4D66-9BC4-766C429071B0}" presName="Name35" presStyleLbl="parChTrans1D2" presStyleIdx="2" presStyleCnt="3"/>
      <dgm:spPr/>
      <dgm:t>
        <a:bodyPr/>
        <a:lstStyle/>
        <a:p>
          <a:endParaRPr lang="hu-HU"/>
        </a:p>
      </dgm:t>
    </dgm:pt>
    <dgm:pt modelId="{E139BEDE-0DEB-44E4-9E6D-1E7A07F3D93E}" type="pres">
      <dgm:prSet presAssocID="{E3ED9191-D531-4DC6-8505-AC8CCF371BDF}" presName="hierRoot2" presStyleCnt="0">
        <dgm:presLayoutVars>
          <dgm:hierBranch val="r"/>
        </dgm:presLayoutVars>
      </dgm:prSet>
      <dgm:spPr/>
    </dgm:pt>
    <dgm:pt modelId="{D15B01AE-15EE-4B2A-891D-D84E790BFDEF}" type="pres">
      <dgm:prSet presAssocID="{E3ED9191-D531-4DC6-8505-AC8CCF371BDF}" presName="rootComposite" presStyleCnt="0"/>
      <dgm:spPr/>
    </dgm:pt>
    <dgm:pt modelId="{35717607-C2ED-4FF4-A213-DD7DC7557E0F}" type="pres">
      <dgm:prSet presAssocID="{E3ED9191-D531-4DC6-8505-AC8CCF371B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23F9093-F71E-481E-A98A-FF9CFEF74249}" type="pres">
      <dgm:prSet presAssocID="{E3ED9191-D531-4DC6-8505-AC8CCF371BDF}" presName="rootConnector" presStyleLbl="node2" presStyleIdx="2" presStyleCnt="3"/>
      <dgm:spPr/>
      <dgm:t>
        <a:bodyPr/>
        <a:lstStyle/>
        <a:p>
          <a:endParaRPr lang="hu-HU"/>
        </a:p>
      </dgm:t>
    </dgm:pt>
    <dgm:pt modelId="{8888EE31-106E-4C1E-9FBC-297DFFB88F50}" type="pres">
      <dgm:prSet presAssocID="{E3ED9191-D531-4DC6-8505-AC8CCF371BDF}" presName="hierChild4" presStyleCnt="0"/>
      <dgm:spPr/>
    </dgm:pt>
    <dgm:pt modelId="{1999FE8C-366E-44B2-AC81-794C4CD803EA}" type="pres">
      <dgm:prSet presAssocID="{E3ED9191-D531-4DC6-8505-AC8CCF371BDF}" presName="hierChild5" presStyleCnt="0"/>
      <dgm:spPr/>
    </dgm:pt>
    <dgm:pt modelId="{20EB8897-EC35-4456-9403-7DE4C0AFB85B}" type="pres">
      <dgm:prSet presAssocID="{A29DD809-0161-49E6-AF39-CB4872A10F5B}" presName="hierChild3" presStyleCnt="0"/>
      <dgm:spPr/>
    </dgm:pt>
  </dgm:ptLst>
  <dgm:cxnLst>
    <dgm:cxn modelId="{35427E2E-5645-42D0-8F27-4535704FADC3}" type="presOf" srcId="{22539D77-9BDC-4163-AD5D-A5FA8FBEC491}" destId="{7AA25BDB-D7C0-46D3-8985-971DA2ABA6DB}" srcOrd="0" destOrd="0" presId="urn:microsoft.com/office/officeart/2005/8/layout/orgChart1"/>
    <dgm:cxn modelId="{8B45F8F1-7E54-4FFE-A615-AECFA9F997B7}" type="presOf" srcId="{22BA8EAA-68DC-4D66-9BC4-766C429071B0}" destId="{84EB1D3F-3BE6-4E6B-91EB-DD2AC1FD86D3}" srcOrd="0" destOrd="0" presId="urn:microsoft.com/office/officeart/2005/8/layout/orgChart1"/>
    <dgm:cxn modelId="{5EDCB5A9-9EE7-411B-8838-3DBD8556966B}" type="presOf" srcId="{9D43612D-56D3-4968-A9DF-17D7FA7ED0FC}" destId="{0868A96D-3E01-4BA6-8F7F-D8EE14C088A5}" srcOrd="0" destOrd="0" presId="urn:microsoft.com/office/officeart/2005/8/layout/orgChart1"/>
    <dgm:cxn modelId="{A0736A5F-BC6C-4C6D-B045-D2CBFF5CF607}" type="presOf" srcId="{E3ED9191-D531-4DC6-8505-AC8CCF371BDF}" destId="{35717607-C2ED-4FF4-A213-DD7DC7557E0F}" srcOrd="0" destOrd="0" presId="urn:microsoft.com/office/officeart/2005/8/layout/orgChart1"/>
    <dgm:cxn modelId="{769E9CFD-97D5-4E21-9DB4-E49FA077CFDE}" srcId="{A29DD809-0161-49E6-AF39-CB4872A10F5B}" destId="{B33BF08E-D627-489D-A7A4-85741B71A1CD}" srcOrd="0" destOrd="0" parTransId="{465B1D36-6138-4657-A1E1-2606BA9ED192}" sibTransId="{24ACABD7-E5C6-4453-9345-1CA335FB3367}"/>
    <dgm:cxn modelId="{B1D7846D-0D3C-4B5D-BB0F-E761708628DE}" type="presOf" srcId="{9D43612D-56D3-4968-A9DF-17D7FA7ED0FC}" destId="{8F5B6577-A44D-47AB-BA03-E14D927CE9D4}" srcOrd="1" destOrd="0" presId="urn:microsoft.com/office/officeart/2005/8/layout/orgChart1"/>
    <dgm:cxn modelId="{A4ECC65F-393D-4E8B-AA7A-23D0EA7863B5}" type="presOf" srcId="{465B1D36-6138-4657-A1E1-2606BA9ED192}" destId="{583723E7-318E-455E-8C1F-7828896CE6D7}" srcOrd="0" destOrd="0" presId="urn:microsoft.com/office/officeart/2005/8/layout/orgChart1"/>
    <dgm:cxn modelId="{E2ECC5AB-6E55-4A26-937D-55CA63E04B40}" type="presOf" srcId="{A29DD809-0161-49E6-AF39-CB4872A10F5B}" destId="{30F0D8A4-5510-4D7D-8E3C-2AF4FBC823D5}" srcOrd="1" destOrd="0" presId="urn:microsoft.com/office/officeart/2005/8/layout/orgChart1"/>
    <dgm:cxn modelId="{3C875C00-3EA6-471B-B5E3-F65DA12B5919}" type="presOf" srcId="{A29DD809-0161-49E6-AF39-CB4872A10F5B}" destId="{3A8E51CB-E7BF-447F-B768-2D34E120141D}" srcOrd="0" destOrd="0" presId="urn:microsoft.com/office/officeart/2005/8/layout/orgChart1"/>
    <dgm:cxn modelId="{02894EC6-6530-48EE-BA3F-5F8A89C4FD23}" srcId="{A29DD809-0161-49E6-AF39-CB4872A10F5B}" destId="{E3ED9191-D531-4DC6-8505-AC8CCF371BDF}" srcOrd="2" destOrd="0" parTransId="{22BA8EAA-68DC-4D66-9BC4-766C429071B0}" sibTransId="{439DB5A4-1ECD-4E4E-88C1-535A542A728D}"/>
    <dgm:cxn modelId="{0C7F0CDB-449C-4085-9CB6-81BEF1CC5914}" srcId="{881C582A-AF2C-4856-BAE8-77B876778972}" destId="{A29DD809-0161-49E6-AF39-CB4872A10F5B}" srcOrd="0" destOrd="0" parTransId="{5D59A14E-2122-4081-8E0E-A7BBA62CC105}" sibTransId="{6A5B14C3-20F0-4F3D-92A9-E9A3B560CBF7}"/>
    <dgm:cxn modelId="{DC4D12BE-2081-49A0-B017-95369D1926F2}" srcId="{A29DD809-0161-49E6-AF39-CB4872A10F5B}" destId="{9D43612D-56D3-4968-A9DF-17D7FA7ED0FC}" srcOrd="1" destOrd="0" parTransId="{22539D77-9BDC-4163-AD5D-A5FA8FBEC491}" sibTransId="{4FB83729-2879-429A-8252-3309621306BE}"/>
    <dgm:cxn modelId="{4BBFC4B3-6E2C-49C1-A194-D923AAA9F584}" type="presOf" srcId="{B33BF08E-D627-489D-A7A4-85741B71A1CD}" destId="{423CCCEA-04CF-4FEF-8DA4-394B3B121798}" srcOrd="1" destOrd="0" presId="urn:microsoft.com/office/officeart/2005/8/layout/orgChart1"/>
    <dgm:cxn modelId="{21A21593-7BE8-4D5C-8687-F85CC255CAC5}" type="presOf" srcId="{B33BF08E-D627-489D-A7A4-85741B71A1CD}" destId="{B96B54EB-552F-4F31-9904-43E2D8FCD52E}" srcOrd="0" destOrd="0" presId="urn:microsoft.com/office/officeart/2005/8/layout/orgChart1"/>
    <dgm:cxn modelId="{62FD0163-D64F-4D2E-97FD-C7907826C26D}" type="presOf" srcId="{E3ED9191-D531-4DC6-8505-AC8CCF371BDF}" destId="{F23F9093-F71E-481E-A98A-FF9CFEF74249}" srcOrd="1" destOrd="0" presId="urn:microsoft.com/office/officeart/2005/8/layout/orgChart1"/>
    <dgm:cxn modelId="{2B907D83-5607-4676-9ED0-5C38DF2B237A}" type="presOf" srcId="{881C582A-AF2C-4856-BAE8-77B876778972}" destId="{E131594E-AB1C-402A-AE7D-6486A7BB9551}" srcOrd="0" destOrd="0" presId="urn:microsoft.com/office/officeart/2005/8/layout/orgChart1"/>
    <dgm:cxn modelId="{D110BD21-49E2-47D3-965A-E3F6DF67FD36}" type="presParOf" srcId="{E131594E-AB1C-402A-AE7D-6486A7BB9551}" destId="{F1622AE4-0282-442B-AD5B-B64CA52AAFAC}" srcOrd="0" destOrd="0" presId="urn:microsoft.com/office/officeart/2005/8/layout/orgChart1"/>
    <dgm:cxn modelId="{D4E5C3C8-AB3F-4A19-B53A-A6612A1E2C62}" type="presParOf" srcId="{F1622AE4-0282-442B-AD5B-B64CA52AAFAC}" destId="{809F1A42-24FB-42AC-8F74-CDC0197FB7C7}" srcOrd="0" destOrd="0" presId="urn:microsoft.com/office/officeart/2005/8/layout/orgChart1"/>
    <dgm:cxn modelId="{E1ADA118-EC2D-48E8-97E9-CDE350A86414}" type="presParOf" srcId="{809F1A42-24FB-42AC-8F74-CDC0197FB7C7}" destId="{3A8E51CB-E7BF-447F-B768-2D34E120141D}" srcOrd="0" destOrd="0" presId="urn:microsoft.com/office/officeart/2005/8/layout/orgChart1"/>
    <dgm:cxn modelId="{12D8D9BC-E8FC-4968-A4C4-97BF211BB491}" type="presParOf" srcId="{809F1A42-24FB-42AC-8F74-CDC0197FB7C7}" destId="{30F0D8A4-5510-4D7D-8E3C-2AF4FBC823D5}" srcOrd="1" destOrd="0" presId="urn:microsoft.com/office/officeart/2005/8/layout/orgChart1"/>
    <dgm:cxn modelId="{10A65692-FE70-44EB-9905-76D5F681AFF3}" type="presParOf" srcId="{F1622AE4-0282-442B-AD5B-B64CA52AAFAC}" destId="{2255590F-2106-4C77-AA56-09CA18A1DDFB}" srcOrd="1" destOrd="0" presId="urn:microsoft.com/office/officeart/2005/8/layout/orgChart1"/>
    <dgm:cxn modelId="{9FA7FFE8-BA19-4437-8DBA-1DBC13FE8DE2}" type="presParOf" srcId="{2255590F-2106-4C77-AA56-09CA18A1DDFB}" destId="{583723E7-318E-455E-8C1F-7828896CE6D7}" srcOrd="0" destOrd="0" presId="urn:microsoft.com/office/officeart/2005/8/layout/orgChart1"/>
    <dgm:cxn modelId="{2F4F2C3E-F3AB-4EAB-8917-759E93E3FA19}" type="presParOf" srcId="{2255590F-2106-4C77-AA56-09CA18A1DDFB}" destId="{4A77FC01-1503-4D31-85B7-2489566B2D0A}" srcOrd="1" destOrd="0" presId="urn:microsoft.com/office/officeart/2005/8/layout/orgChart1"/>
    <dgm:cxn modelId="{507BDCDA-B587-4B30-BC09-4446A4E80154}" type="presParOf" srcId="{4A77FC01-1503-4D31-85B7-2489566B2D0A}" destId="{8D6D0797-1770-4B2B-AD4E-29516177D474}" srcOrd="0" destOrd="0" presId="urn:microsoft.com/office/officeart/2005/8/layout/orgChart1"/>
    <dgm:cxn modelId="{BE263E05-3EED-4817-AAA4-00C3F654B819}" type="presParOf" srcId="{8D6D0797-1770-4B2B-AD4E-29516177D474}" destId="{B96B54EB-552F-4F31-9904-43E2D8FCD52E}" srcOrd="0" destOrd="0" presId="urn:microsoft.com/office/officeart/2005/8/layout/orgChart1"/>
    <dgm:cxn modelId="{89877A96-AD13-4A83-AE82-FF46873388BF}" type="presParOf" srcId="{8D6D0797-1770-4B2B-AD4E-29516177D474}" destId="{423CCCEA-04CF-4FEF-8DA4-394B3B121798}" srcOrd="1" destOrd="0" presId="urn:microsoft.com/office/officeart/2005/8/layout/orgChart1"/>
    <dgm:cxn modelId="{4C6D66AC-812C-4A96-83D3-E7840E8AE30D}" type="presParOf" srcId="{4A77FC01-1503-4D31-85B7-2489566B2D0A}" destId="{E06BC857-8C2D-46A5-A935-D4FB3BCE94A9}" srcOrd="1" destOrd="0" presId="urn:microsoft.com/office/officeart/2005/8/layout/orgChart1"/>
    <dgm:cxn modelId="{5E9FE999-E5EA-4C1C-92A4-76BA0B86B1EC}" type="presParOf" srcId="{4A77FC01-1503-4D31-85B7-2489566B2D0A}" destId="{54CD9331-8256-4886-9C41-CBE412E6FA20}" srcOrd="2" destOrd="0" presId="urn:microsoft.com/office/officeart/2005/8/layout/orgChart1"/>
    <dgm:cxn modelId="{94139306-7093-4543-9508-AA82EA0F3AC8}" type="presParOf" srcId="{2255590F-2106-4C77-AA56-09CA18A1DDFB}" destId="{7AA25BDB-D7C0-46D3-8985-971DA2ABA6DB}" srcOrd="2" destOrd="0" presId="urn:microsoft.com/office/officeart/2005/8/layout/orgChart1"/>
    <dgm:cxn modelId="{8D856A71-AA8C-4574-82BB-A56892259F7C}" type="presParOf" srcId="{2255590F-2106-4C77-AA56-09CA18A1DDFB}" destId="{9C2CBD44-1E0C-4CD4-A65C-A8F17BE7A389}" srcOrd="3" destOrd="0" presId="urn:microsoft.com/office/officeart/2005/8/layout/orgChart1"/>
    <dgm:cxn modelId="{67223B14-E797-4FC5-8267-B88E68795E01}" type="presParOf" srcId="{9C2CBD44-1E0C-4CD4-A65C-A8F17BE7A389}" destId="{B58510BA-1717-4740-9ED7-2544D08D6BE3}" srcOrd="0" destOrd="0" presId="urn:microsoft.com/office/officeart/2005/8/layout/orgChart1"/>
    <dgm:cxn modelId="{28D765E6-3EC3-4948-950D-60887898DA90}" type="presParOf" srcId="{B58510BA-1717-4740-9ED7-2544D08D6BE3}" destId="{0868A96D-3E01-4BA6-8F7F-D8EE14C088A5}" srcOrd="0" destOrd="0" presId="urn:microsoft.com/office/officeart/2005/8/layout/orgChart1"/>
    <dgm:cxn modelId="{263ED4CB-B505-46BD-8CB0-0F46357DF40F}" type="presParOf" srcId="{B58510BA-1717-4740-9ED7-2544D08D6BE3}" destId="{8F5B6577-A44D-47AB-BA03-E14D927CE9D4}" srcOrd="1" destOrd="0" presId="urn:microsoft.com/office/officeart/2005/8/layout/orgChart1"/>
    <dgm:cxn modelId="{FA665E52-29F7-4C53-8DD1-F5869045DC06}" type="presParOf" srcId="{9C2CBD44-1E0C-4CD4-A65C-A8F17BE7A389}" destId="{D5F4F525-7DE8-4257-8190-8113DAB2D7F4}" srcOrd="1" destOrd="0" presId="urn:microsoft.com/office/officeart/2005/8/layout/orgChart1"/>
    <dgm:cxn modelId="{AB5C64C4-CA6C-48A1-B9A8-BB2E81DA4378}" type="presParOf" srcId="{9C2CBD44-1E0C-4CD4-A65C-A8F17BE7A389}" destId="{99C26A32-78B7-4BD0-9893-72350BC9B864}" srcOrd="2" destOrd="0" presId="urn:microsoft.com/office/officeart/2005/8/layout/orgChart1"/>
    <dgm:cxn modelId="{2FDAAE52-43CA-4EC9-B4CA-DFF3A42BCCCD}" type="presParOf" srcId="{2255590F-2106-4C77-AA56-09CA18A1DDFB}" destId="{84EB1D3F-3BE6-4E6B-91EB-DD2AC1FD86D3}" srcOrd="4" destOrd="0" presId="urn:microsoft.com/office/officeart/2005/8/layout/orgChart1"/>
    <dgm:cxn modelId="{C01F900D-0AEB-4405-BB69-EC251B5C17EB}" type="presParOf" srcId="{2255590F-2106-4C77-AA56-09CA18A1DDFB}" destId="{E139BEDE-0DEB-44E4-9E6D-1E7A07F3D93E}" srcOrd="5" destOrd="0" presId="urn:microsoft.com/office/officeart/2005/8/layout/orgChart1"/>
    <dgm:cxn modelId="{F42B114E-B4B1-4983-82CC-C15C7E5A716C}" type="presParOf" srcId="{E139BEDE-0DEB-44E4-9E6D-1E7A07F3D93E}" destId="{D15B01AE-15EE-4B2A-891D-D84E790BFDEF}" srcOrd="0" destOrd="0" presId="urn:microsoft.com/office/officeart/2005/8/layout/orgChart1"/>
    <dgm:cxn modelId="{8B0D2E54-661B-42BC-ACC9-45DA92A4813B}" type="presParOf" srcId="{D15B01AE-15EE-4B2A-891D-D84E790BFDEF}" destId="{35717607-C2ED-4FF4-A213-DD7DC7557E0F}" srcOrd="0" destOrd="0" presId="urn:microsoft.com/office/officeart/2005/8/layout/orgChart1"/>
    <dgm:cxn modelId="{55C02C99-23A2-4E7A-827A-15B0D733856C}" type="presParOf" srcId="{D15B01AE-15EE-4B2A-891D-D84E790BFDEF}" destId="{F23F9093-F71E-481E-A98A-FF9CFEF74249}" srcOrd="1" destOrd="0" presId="urn:microsoft.com/office/officeart/2005/8/layout/orgChart1"/>
    <dgm:cxn modelId="{250C489D-0407-4EAE-8AD0-E2FDF6CCFDE3}" type="presParOf" srcId="{E139BEDE-0DEB-44E4-9E6D-1E7A07F3D93E}" destId="{8888EE31-106E-4C1E-9FBC-297DFFB88F50}" srcOrd="1" destOrd="0" presId="urn:microsoft.com/office/officeart/2005/8/layout/orgChart1"/>
    <dgm:cxn modelId="{E55C18C7-3215-46C4-ADD0-1E4D088A732E}" type="presParOf" srcId="{E139BEDE-0DEB-44E4-9E6D-1E7A07F3D93E}" destId="{1999FE8C-366E-44B2-AC81-794C4CD803EA}" srcOrd="2" destOrd="0" presId="urn:microsoft.com/office/officeart/2005/8/layout/orgChart1"/>
    <dgm:cxn modelId="{5FDCACBB-641B-4655-A682-F84B95E41F0B}" type="presParOf" srcId="{F1622AE4-0282-442B-AD5B-B64CA52AAFAC}" destId="{20EB8897-EC35-4456-9403-7DE4C0AFB8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B1D3F-3BE6-4E6B-91EB-DD2AC1FD86D3}">
      <dsp:nvSpPr>
        <dsp:cNvPr id="0" name=""/>
        <dsp:cNvSpPr/>
      </dsp:nvSpPr>
      <dsp:spPr>
        <a:xfrm>
          <a:off x="3443349" y="1510772"/>
          <a:ext cx="2209867" cy="38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65"/>
              </a:lnTo>
              <a:lnTo>
                <a:pt x="2209867" y="191765"/>
              </a:lnTo>
              <a:lnTo>
                <a:pt x="2209867" y="383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25BDB-D7C0-46D3-8985-971DA2ABA6DB}">
      <dsp:nvSpPr>
        <dsp:cNvPr id="0" name=""/>
        <dsp:cNvSpPr/>
      </dsp:nvSpPr>
      <dsp:spPr>
        <a:xfrm>
          <a:off x="3397629" y="1510772"/>
          <a:ext cx="91440" cy="383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723E7-318E-455E-8C1F-7828896CE6D7}">
      <dsp:nvSpPr>
        <dsp:cNvPr id="0" name=""/>
        <dsp:cNvSpPr/>
      </dsp:nvSpPr>
      <dsp:spPr>
        <a:xfrm>
          <a:off x="1233481" y="1510772"/>
          <a:ext cx="2209867" cy="383530"/>
        </a:xfrm>
        <a:custGeom>
          <a:avLst/>
          <a:gdLst/>
          <a:ahLst/>
          <a:cxnLst/>
          <a:rect l="0" t="0" r="0" b="0"/>
          <a:pathLst>
            <a:path>
              <a:moveTo>
                <a:pt x="2209867" y="0"/>
              </a:moveTo>
              <a:lnTo>
                <a:pt x="2209867" y="191765"/>
              </a:lnTo>
              <a:lnTo>
                <a:pt x="0" y="191765"/>
              </a:lnTo>
              <a:lnTo>
                <a:pt x="0" y="383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E51CB-E7BF-447F-B768-2D34E120141D}">
      <dsp:nvSpPr>
        <dsp:cNvPr id="0" name=""/>
        <dsp:cNvSpPr/>
      </dsp:nvSpPr>
      <dsp:spPr>
        <a:xfrm>
          <a:off x="516589" y="839"/>
          <a:ext cx="5853520" cy="1509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Kertépítő és tájrendező mérnök</a:t>
          </a:r>
          <a:endParaRPr kumimoji="0" lang="hu-HU" sz="16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Alapképzés180 kredit, </a:t>
          </a:r>
          <a:endParaRPr kumimoji="0" lang="hu-HU" sz="16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7 félév</a:t>
          </a:r>
          <a:endParaRPr kumimoji="0" lang="hu-HU" sz="16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4 félév alapozó tárgyak+ </a:t>
          </a:r>
          <a:endParaRPr kumimoji="0" lang="hu-HU" sz="16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2 félév specializáció</a:t>
          </a:r>
          <a:endParaRPr kumimoji="0" lang="hu-HU" sz="16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600" b="0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+ </a:t>
          </a:r>
          <a:r>
            <a:rPr kumimoji="0" lang="hu-HU" sz="16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rPr>
            <a:t>1 félév szakmai gyakorlat</a:t>
          </a:r>
          <a:endParaRPr kumimoji="0" lang="hu-HU" sz="1600" b="0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endParaRPr>
        </a:p>
      </dsp:txBody>
      <dsp:txXfrm>
        <a:off x="516589" y="839"/>
        <a:ext cx="5853520" cy="1509933"/>
      </dsp:txXfrm>
    </dsp:sp>
    <dsp:sp modelId="{B96B54EB-552F-4F31-9904-43E2D8FCD52E}">
      <dsp:nvSpPr>
        <dsp:cNvPr id="0" name=""/>
        <dsp:cNvSpPr/>
      </dsp:nvSpPr>
      <dsp:spPr>
        <a:xfrm>
          <a:off x="320313" y="1894303"/>
          <a:ext cx="1826337" cy="913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Kertépítés</a:t>
          </a:r>
          <a:endParaRPr kumimoji="0" lang="hu-H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0313" y="1894303"/>
        <a:ext cx="1826337" cy="913168"/>
      </dsp:txXfrm>
    </dsp:sp>
    <dsp:sp modelId="{0868A96D-3E01-4BA6-8F7F-D8EE14C088A5}">
      <dsp:nvSpPr>
        <dsp:cNvPr id="0" name=""/>
        <dsp:cNvSpPr/>
      </dsp:nvSpPr>
      <dsp:spPr>
        <a:xfrm>
          <a:off x="2530180" y="1894303"/>
          <a:ext cx="1826337" cy="913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Tájrendezés</a:t>
          </a:r>
          <a:endParaRPr kumimoji="0" lang="hu-H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530180" y="1894303"/>
        <a:ext cx="1826337" cy="913168"/>
      </dsp:txXfrm>
    </dsp:sp>
    <dsp:sp modelId="{35717607-C2ED-4FF4-A213-DD7DC7557E0F}">
      <dsp:nvSpPr>
        <dsp:cNvPr id="0" name=""/>
        <dsp:cNvSpPr/>
      </dsp:nvSpPr>
      <dsp:spPr>
        <a:xfrm>
          <a:off x="4740048" y="1894303"/>
          <a:ext cx="1826337" cy="913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Település-fenntartás</a:t>
          </a:r>
          <a:endParaRPr kumimoji="0" lang="hu-H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740048" y="1894303"/>
        <a:ext cx="1826337" cy="913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3503-67DB-4581-8AE6-18FD9317EC35}" type="datetimeFigureOut">
              <a:rPr lang="hu-HU" smtClean="0"/>
              <a:t>2016. 10. 21.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7E7B-9DE9-47FD-A9B7-E50145B60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7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FEC0E-4B99-4318-9FC8-51798CD5B263}" type="slidenum">
              <a:rPr lang="hu-HU" smtClean="0"/>
              <a:pPr/>
              <a:t>2</a:t>
            </a:fld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8066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DE1FD-A626-43CC-8A96-50A42EBD808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E8F9-73DE-4DFF-8A1A-7786D4CC7FA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4AB18-F832-4AF9-9EAD-B0FD48EE954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EA5D2-4EDB-4459-BED6-CFB596CC46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9E1E6-C7CA-4E05-AE8C-2C0CD876DF9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B799-6499-4480-9E53-F782434D98E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775D-48A4-4A55-B826-FD9E538951D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C04CC-B074-4058-AB3E-162851BA55E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D2FDD-A023-4FA5-B6F1-7AB3465DB1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294-4081-4603-8DE3-0867F19F150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9BEBF-98B6-4684-936A-6C1CDD6BDCA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9806A1-0E05-412B-8357-213A085B7BD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1331640" y="333375"/>
            <a:ext cx="755994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mtClean="0"/>
              <a:t>SZENT ISTVÁN EGYETEM</a:t>
            </a:r>
            <a:endParaRPr lang="hu-HU"/>
          </a:p>
          <a:p>
            <a:pPr algn="r">
              <a:spcBef>
                <a:spcPct val="50000"/>
              </a:spcBef>
            </a:pPr>
            <a:r>
              <a:rPr lang="hu-HU" sz="2400" b="1">
                <a:solidFill>
                  <a:schemeClr val="bg1"/>
                </a:solidFill>
              </a:rPr>
              <a:t>TÁJÉPÍTÉSZETI </a:t>
            </a:r>
            <a:r>
              <a:rPr lang="hu-HU" sz="2400" b="1" smtClean="0">
                <a:solidFill>
                  <a:schemeClr val="bg1"/>
                </a:solidFill>
              </a:rPr>
              <a:t>és TELEPÜLÉSTERVEZÉSI KAR</a:t>
            </a:r>
            <a:endParaRPr lang="hu-HU" sz="2400" b="1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0" y="115888"/>
            <a:ext cx="449999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100">
                <a:solidFill>
                  <a:srgbClr val="540000"/>
                </a:solidFill>
              </a:rPr>
              <a:t>1118. Budapest, </a:t>
            </a:r>
            <a:endParaRPr lang="hu-HU" sz="1100" smtClean="0">
              <a:solidFill>
                <a:srgbClr val="540000"/>
              </a:solidFill>
            </a:endParaRPr>
          </a:p>
          <a:p>
            <a:r>
              <a:rPr lang="hu-HU" sz="1100" smtClean="0">
                <a:solidFill>
                  <a:srgbClr val="540000"/>
                </a:solidFill>
              </a:rPr>
              <a:t>Villányi </a:t>
            </a:r>
            <a:r>
              <a:rPr lang="hu-HU" sz="1100">
                <a:solidFill>
                  <a:srgbClr val="540000"/>
                </a:solidFill>
              </a:rPr>
              <a:t>út 29-43.</a:t>
            </a:r>
          </a:p>
          <a:p>
            <a:endParaRPr lang="hu-HU" sz="1100">
              <a:solidFill>
                <a:srgbClr val="540000"/>
              </a:solidFill>
            </a:endParaRPr>
          </a:p>
          <a:p>
            <a:r>
              <a:rPr lang="hu-HU" sz="1100">
                <a:solidFill>
                  <a:srgbClr val="540000"/>
                </a:solidFill>
              </a:rPr>
              <a:t>Tel./Fax: </a:t>
            </a:r>
          </a:p>
          <a:p>
            <a:r>
              <a:rPr lang="hu-HU" sz="1100" smtClean="0">
                <a:solidFill>
                  <a:srgbClr val="540000"/>
                </a:solidFill>
              </a:rPr>
              <a:t>06-1-305-7291</a:t>
            </a:r>
            <a:endParaRPr lang="hu-HU" sz="1100">
              <a:solidFill>
                <a:srgbClr val="540000"/>
              </a:solidFill>
            </a:endParaRPr>
          </a:p>
          <a:p>
            <a:endParaRPr lang="hu-HU" sz="1200">
              <a:solidFill>
                <a:srgbClr val="540000"/>
              </a:solidFill>
            </a:endParaRP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sp>
        <p:nvSpPr>
          <p:cNvPr id="8" name="Téglalap 7"/>
          <p:cNvSpPr/>
          <p:nvPr/>
        </p:nvSpPr>
        <p:spPr>
          <a:xfrm>
            <a:off x="1691680" y="638132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https://szie.hu/karok/tajepiteszeti-es-telepulestervezesi-kar</a:t>
            </a: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2275" y="188913"/>
            <a:ext cx="7956550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000" b="1"/>
              <a:t>Közterület és zöldfelület fenntartás 1,2 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713" y="620713"/>
            <a:ext cx="8569325" cy="2420937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hu-HU" sz="1600"/>
              <a:t>- közterület-zöldterület értelmezése, jogi előírások</a:t>
            </a:r>
          </a:p>
          <a:p>
            <a:pPr marL="533400" indent="-533400">
              <a:buFontTx/>
              <a:buNone/>
            </a:pPr>
            <a:r>
              <a:rPr lang="hu-HU" sz="1600"/>
              <a:t>- zöldterületekkel kapcsolatos önkormányzati feladatok: </a:t>
            </a:r>
          </a:p>
          <a:p>
            <a:pPr marL="533400" indent="-533400">
              <a:buFontTx/>
              <a:buNone/>
            </a:pPr>
            <a:r>
              <a:rPr lang="hu-HU" sz="1600"/>
              <a:t>	terület nyilvántartás,, pályáztatás, ellenőrzés, munkaszervezés</a:t>
            </a:r>
          </a:p>
          <a:p>
            <a:pPr marL="533400" indent="-533400">
              <a:buFontTx/>
              <a:buNone/>
            </a:pPr>
            <a:r>
              <a:rPr lang="hu-HU" sz="1600"/>
              <a:t>- közterek, közutak fenntartása, közterületi szolgáltatások</a:t>
            </a:r>
          </a:p>
          <a:p>
            <a:pPr marL="533400" indent="-533400">
              <a:buFontTx/>
              <a:buNone/>
            </a:pPr>
            <a:r>
              <a:rPr lang="hu-HU" sz="1600"/>
              <a:t>	növényzettel fedett területek (fű, virág, cserje, fa örökzöld, stb.) burkolatok </a:t>
            </a:r>
          </a:p>
          <a:p>
            <a:pPr marL="533400" indent="-533400">
              <a:buFontTx/>
              <a:buNone/>
            </a:pPr>
            <a:r>
              <a:rPr lang="hu-HU" sz="1600"/>
              <a:t>	és egyéb építmények, fenntartási munkái</a:t>
            </a:r>
          </a:p>
          <a:p>
            <a:pPr marL="533400" indent="-533400">
              <a:buFontTx/>
              <a:buNone/>
            </a:pPr>
            <a:r>
              <a:rPr lang="hu-HU" sz="1600"/>
              <a:t>- menedzsment (erőforrás felmérés és biztosítás)</a:t>
            </a:r>
          </a:p>
          <a:p>
            <a:pPr marL="533400" indent="-533400">
              <a:buFontTx/>
              <a:buNone/>
            </a:pPr>
            <a:endParaRPr lang="hu-HU" sz="1600"/>
          </a:p>
          <a:p>
            <a:pPr marL="533400" indent="-533400">
              <a:buFontTx/>
              <a:buNone/>
            </a:pPr>
            <a:endParaRPr lang="hu-HU" sz="1600" b="1"/>
          </a:p>
          <a:p>
            <a:pPr marL="533400" indent="-533400">
              <a:buFontTx/>
              <a:buNone/>
            </a:pPr>
            <a:endParaRPr lang="hu-HU" sz="1400"/>
          </a:p>
          <a:p>
            <a:pPr marL="533400" indent="-533400">
              <a:buFontTx/>
              <a:buNone/>
            </a:pPr>
            <a:endParaRPr lang="hu-HU" sz="1400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6694488" y="27813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hu-HU" sz="1200">
              <a:solidFill>
                <a:schemeClr val="bg2"/>
              </a:solidFill>
            </a:endParaRPr>
          </a:p>
        </p:txBody>
      </p:sp>
      <p:pic>
        <p:nvPicPr>
          <p:cNvPr id="348167" name="Picture 7" descr="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5750"/>
            <a:ext cx="9144000" cy="4032250"/>
          </a:xfrm>
          <a:prstGeom prst="rect">
            <a:avLst/>
          </a:prstGeom>
          <a:noFill/>
        </p:spPr>
      </p:pic>
      <p:pic>
        <p:nvPicPr>
          <p:cNvPr id="348168" name="Picture 8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-180975" y="115888"/>
            <a:ext cx="13684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Közterület és zöldfelület-fenntartás 1,2</a:t>
            </a: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7813" y="188913"/>
            <a:ext cx="7956550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000" b="1"/>
              <a:t>	</a:t>
            </a:r>
            <a:r>
              <a:rPr lang="hu-HU" sz="1800" b="1"/>
              <a:t>Parképítő és fenntartó gépek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76375" y="549275"/>
            <a:ext cx="8964613" cy="172878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hu-HU" sz="1600"/>
              <a:t>- gépészeti alapismeretek, energiagazdálkodás, erőgépek</a:t>
            </a:r>
          </a:p>
          <a:p>
            <a:pPr marL="533400" indent="-533400">
              <a:buFontTx/>
              <a:buNone/>
            </a:pPr>
            <a:r>
              <a:rPr lang="hu-HU" sz="1600"/>
              <a:t>- kertépítés, talaj előkészítés, vetés, telepítés, növényápolás, </a:t>
            </a:r>
          </a:p>
          <a:p>
            <a:pPr marL="533400" indent="-533400">
              <a:buFontTx/>
              <a:buNone/>
            </a:pPr>
            <a:r>
              <a:rPr lang="hu-HU" sz="1600"/>
              <a:t>öntözés technológiája</a:t>
            </a:r>
          </a:p>
          <a:p>
            <a:pPr marL="533400" indent="-533400">
              <a:buFontTx/>
              <a:buNone/>
            </a:pPr>
            <a:r>
              <a:rPr lang="hu-HU" sz="1600"/>
              <a:t>- gépek üzemeltetéséhez szükséges gyakorlati számítások</a:t>
            </a:r>
          </a:p>
          <a:p>
            <a:pPr marL="533400" indent="-533400">
              <a:buFontTx/>
              <a:buNone/>
            </a:pPr>
            <a:endParaRPr lang="hu-HU" sz="2800"/>
          </a:p>
          <a:p>
            <a:pPr marL="533400" indent="-533400">
              <a:buFontTx/>
              <a:buNone/>
            </a:pPr>
            <a:endParaRPr lang="hu-HU" sz="2800"/>
          </a:p>
          <a:p>
            <a:pPr marL="533400" indent="-533400">
              <a:buFontTx/>
              <a:buNone/>
            </a:pPr>
            <a:endParaRPr lang="hu-HU" sz="2800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694488" y="27813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hu-HU" sz="1200">
              <a:solidFill>
                <a:schemeClr val="bg2"/>
              </a:solidFill>
            </a:endParaRPr>
          </a:p>
        </p:txBody>
      </p:sp>
      <p:pic>
        <p:nvPicPr>
          <p:cNvPr id="349191" name="Picture 7" descr="IMG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</p:spPr>
      </p:pic>
      <p:pic>
        <p:nvPicPr>
          <p:cNvPr id="349192" name="Picture 8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0" y="115888"/>
            <a:ext cx="11874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Parképítő és fenntartó gépek</a:t>
            </a: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1187624" cy="11247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7813" y="188913"/>
            <a:ext cx="7956550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000" b="1" dirty="0"/>
              <a:t>	</a:t>
            </a:r>
            <a:r>
              <a:rPr lang="hu-HU" sz="1800" b="1" dirty="0" smtClean="0"/>
              <a:t>Tájrendezés 1., 2.</a:t>
            </a:r>
            <a:endParaRPr lang="hu-HU" sz="1800" b="1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648" y="1358987"/>
            <a:ext cx="8964613" cy="1728788"/>
          </a:xfrm>
        </p:spPr>
        <p:txBody>
          <a:bodyPr/>
          <a:lstStyle/>
          <a:p>
            <a:pPr marL="0" indent="0">
              <a:buNone/>
            </a:pPr>
            <a:r>
              <a:rPr lang="hu-HU" sz="1600" dirty="0" smtClean="0"/>
              <a:t>- Tájrendezési alapismeretek</a:t>
            </a:r>
          </a:p>
          <a:p>
            <a:pPr marL="0" indent="0">
              <a:buNone/>
            </a:pPr>
            <a:r>
              <a:rPr lang="hu-HU" sz="1600" dirty="0" smtClean="0"/>
              <a:t>- Helyszínelés, </a:t>
            </a:r>
            <a:r>
              <a:rPr lang="hu-HU" sz="1600" smtClean="0"/>
              <a:t>terepi munka </a:t>
            </a: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- </a:t>
            </a:r>
            <a:r>
              <a:rPr lang="hu-HU" sz="1600" dirty="0" smtClean="0"/>
              <a:t>Tájvizsgálat</a:t>
            </a:r>
          </a:p>
          <a:p>
            <a:pPr marL="0" indent="0">
              <a:buNone/>
            </a:pPr>
            <a:r>
              <a:rPr lang="hu-HU" sz="1600" dirty="0" smtClean="0"/>
              <a:t>- Vidékfejlesztés </a:t>
            </a:r>
            <a:r>
              <a:rPr lang="hu-HU" sz="1600" dirty="0"/>
              <a:t>alapjai</a:t>
            </a:r>
          </a:p>
          <a:p>
            <a:pPr marL="0" indent="0">
              <a:buNone/>
            </a:pPr>
            <a:r>
              <a:rPr lang="hu-HU" sz="1600" dirty="0" smtClean="0"/>
              <a:t>- Turisztikai tájtervezés</a:t>
            </a:r>
            <a:endParaRPr lang="hu-HU" sz="1600" dirty="0"/>
          </a:p>
          <a:p>
            <a:pPr marL="533400" indent="-533400">
              <a:buFontTx/>
              <a:buNone/>
            </a:pPr>
            <a:endParaRPr lang="hu-HU" sz="2800" dirty="0"/>
          </a:p>
          <a:p>
            <a:pPr marL="533400" indent="-533400">
              <a:buFontTx/>
              <a:buNone/>
            </a:pPr>
            <a:endParaRPr lang="hu-HU" sz="2800" dirty="0"/>
          </a:p>
          <a:p>
            <a:pPr marL="533400" indent="-533400">
              <a:buFontTx/>
              <a:buNone/>
            </a:pPr>
            <a:endParaRPr lang="hu-HU" sz="2800" dirty="0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694488" y="27813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hu-HU" sz="1200">
              <a:solidFill>
                <a:schemeClr val="bg2"/>
              </a:solidFill>
            </a:endParaRPr>
          </a:p>
        </p:txBody>
      </p:sp>
      <p:pic>
        <p:nvPicPr>
          <p:cNvPr id="349192" name="Picture 8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0" y="115888"/>
            <a:ext cx="11874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 dirty="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 dirty="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 dirty="0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 dirty="0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 dirty="0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 dirty="0" smtClean="0"/>
              <a:t>Tájrendezés</a:t>
            </a:r>
            <a:endParaRPr lang="hu-HU" sz="1200" b="1" dirty="0"/>
          </a:p>
        </p:txBody>
      </p:sp>
      <p:pic>
        <p:nvPicPr>
          <p:cNvPr id="11" name="Kép 10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5"/>
            <a:ext cx="1187624" cy="11247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4414547"/>
            <a:ext cx="7932737" cy="244345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0701"/>
            <a:ext cx="2821151" cy="43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989138"/>
            <a:ext cx="7667625" cy="1143000"/>
          </a:xfrm>
        </p:spPr>
        <p:txBody>
          <a:bodyPr/>
          <a:lstStyle/>
          <a:p>
            <a:pPr algn="r"/>
            <a:r>
              <a:rPr lang="hu-HU" sz="1800"/>
              <a:t>2. GYAKORLATI OKTATÁS </a:t>
            </a:r>
            <a:br>
              <a:rPr lang="hu-HU" sz="1800"/>
            </a:br>
            <a:r>
              <a:rPr lang="hu-HU" sz="1800"/>
              <a:t/>
            </a:r>
            <a:br>
              <a:rPr lang="hu-HU" sz="1800"/>
            </a:br>
            <a:r>
              <a:rPr lang="hu-HU" sz="1800"/>
              <a:t>a. </a:t>
            </a:r>
            <a:r>
              <a:rPr lang="hu-HU" sz="1600">
                <a:solidFill>
                  <a:schemeClr val="tx1"/>
                </a:solidFill>
              </a:rPr>
              <a:t>a szakmai elméleti képzéshez kapcsolódó</a:t>
            </a:r>
            <a:br>
              <a:rPr lang="hu-HU" sz="1600">
                <a:solidFill>
                  <a:schemeClr val="tx1"/>
                </a:solidFill>
              </a:rPr>
            </a:br>
            <a:r>
              <a:rPr lang="hu-HU" sz="1600">
                <a:solidFill>
                  <a:schemeClr val="tx1"/>
                </a:solidFill>
              </a:rPr>
              <a:t>összesen, legalább 3 hét gyakorlati képzés </a:t>
            </a:r>
            <a:br>
              <a:rPr lang="hu-HU" sz="1600">
                <a:solidFill>
                  <a:schemeClr val="tx1"/>
                </a:solidFill>
              </a:rPr>
            </a:br>
            <a:r>
              <a:rPr lang="hu-HU" sz="1600">
                <a:solidFill>
                  <a:schemeClr val="tx1"/>
                </a:solidFill>
              </a:rPr>
              <a:t/>
            </a:r>
            <a:br>
              <a:rPr lang="hu-HU" sz="1600">
                <a:solidFill>
                  <a:schemeClr val="tx1"/>
                </a:solidFill>
              </a:rPr>
            </a:br>
            <a:r>
              <a:rPr lang="hu-HU" sz="1600">
                <a:solidFill>
                  <a:schemeClr val="tx1"/>
                </a:solidFill>
              </a:rPr>
              <a:t>b. tervezőirodai – céges – gyakorlat </a:t>
            </a:r>
            <a:br>
              <a:rPr lang="hu-HU" sz="1600">
                <a:solidFill>
                  <a:schemeClr val="tx1"/>
                </a:solidFill>
              </a:rPr>
            </a:br>
            <a:r>
              <a:rPr lang="hu-HU" sz="1600">
                <a:solidFill>
                  <a:schemeClr val="tx1"/>
                </a:solidFill>
              </a:rPr>
              <a:t>(</a:t>
            </a:r>
            <a:r>
              <a:rPr lang="hu-HU" sz="1600"/>
              <a:t>2 x 6 hét, tömbösítve)</a:t>
            </a:r>
            <a:r>
              <a:rPr lang="hu-HU" sz="1800"/>
              <a:t> </a:t>
            </a:r>
            <a:br>
              <a:rPr lang="hu-HU" sz="1800"/>
            </a:br>
            <a:r>
              <a:rPr lang="hu-HU" sz="4000"/>
              <a:t/>
            </a:r>
            <a:br>
              <a:rPr lang="hu-HU" sz="4000"/>
            </a:br>
            <a:r>
              <a:rPr lang="hu-HU" sz="4000"/>
              <a:t/>
            </a:r>
            <a:br>
              <a:rPr lang="hu-HU" sz="4000"/>
            </a:br>
            <a:r>
              <a:rPr lang="hu-HU" sz="1800"/>
              <a:t/>
            </a:r>
            <a:br>
              <a:rPr lang="hu-HU" sz="1800"/>
            </a:br>
            <a:r>
              <a:rPr lang="hu-HU" sz="1800"/>
              <a:t/>
            </a:r>
            <a:br>
              <a:rPr lang="hu-HU" sz="1800"/>
            </a:br>
            <a:r>
              <a:rPr lang="hu-HU" sz="4000"/>
              <a:t/>
            </a:r>
            <a:br>
              <a:rPr lang="hu-HU" sz="4000"/>
            </a:br>
            <a:endParaRPr lang="hu-HU" sz="4000"/>
          </a:p>
        </p:txBody>
      </p:sp>
      <p:pic>
        <p:nvPicPr>
          <p:cNvPr id="352261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0" y="115888"/>
            <a:ext cx="12588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2. GYAKORLATI OKTATÁS</a:t>
            </a:r>
          </a:p>
        </p:txBody>
      </p:sp>
      <p:pic>
        <p:nvPicPr>
          <p:cNvPr id="352263" name="Picture 7" descr="DSCF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8" y="1052512"/>
            <a:ext cx="3743635" cy="2808535"/>
          </a:xfrm>
          <a:prstGeom prst="rect">
            <a:avLst/>
          </a:prstGeom>
          <a:noFill/>
        </p:spPr>
      </p:pic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5508625" y="3429000"/>
            <a:ext cx="3635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Char char="-"/>
            </a:pPr>
            <a:r>
              <a:rPr lang="hu-HU">
                <a:solidFill>
                  <a:schemeClr val="tx2"/>
                </a:solidFill>
              </a:rPr>
              <a:t> szabadtéri gyakorlat</a:t>
            </a:r>
          </a:p>
          <a:p>
            <a:pPr algn="r">
              <a:spcBef>
                <a:spcPct val="50000"/>
              </a:spcBef>
              <a:buFontTx/>
              <a:buChar char="-"/>
            </a:pPr>
            <a:endParaRPr lang="hu-HU">
              <a:solidFill>
                <a:schemeClr val="tx2"/>
              </a:solidFill>
            </a:endParaRPr>
          </a:p>
        </p:txBody>
      </p:sp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6948488" y="2852738"/>
            <a:ext cx="2195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/>
                </a:solidFill>
              </a:rPr>
              <a:t>- tantermi gyakorlat</a:t>
            </a:r>
          </a:p>
        </p:txBody>
      </p:sp>
      <p:pic>
        <p:nvPicPr>
          <p:cNvPr id="352266" name="Picture 10" descr="Sepsibsz_mt (7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6030" y="4077072"/>
            <a:ext cx="3706333" cy="2780928"/>
          </a:xfrm>
          <a:prstGeom prst="rect">
            <a:avLst/>
          </a:prstGeom>
          <a:noFill/>
        </p:spPr>
      </p:pic>
      <p:pic>
        <p:nvPicPr>
          <p:cNvPr id="352267" name="Picture 11" descr="IMGP0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052888"/>
            <a:ext cx="3995737" cy="2805112"/>
          </a:xfrm>
          <a:prstGeom prst="rect">
            <a:avLst/>
          </a:prstGeom>
          <a:noFill/>
        </p:spPr>
      </p:pic>
      <p:pic>
        <p:nvPicPr>
          <p:cNvPr id="12" name="Kép 11"/>
          <p:cNvPicPr/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/>
      <p:bldP spid="3522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4" name="Picture 4" descr="DSCF0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363526" name="Picture 6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0" y="115888"/>
            <a:ext cx="12588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2. GYAKORLATI OKTATÁS</a:t>
            </a:r>
          </a:p>
        </p:txBody>
      </p:sp>
      <p:pic>
        <p:nvPicPr>
          <p:cNvPr id="7" name="Kép 6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1403350" y="1036638"/>
            <a:ext cx="75612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hu-HU"/>
              <a:t>3. OKTATÁSHOZ KAPCSOLÓDÓ SZAKMAI TEVÉKENYSÉGEK</a:t>
            </a:r>
          </a:p>
          <a:p>
            <a:pPr algn="r"/>
            <a:endParaRPr lang="hu-HU"/>
          </a:p>
          <a:p>
            <a:pPr algn="r"/>
            <a:r>
              <a:rPr lang="hu-HU"/>
              <a:t>Részvétel tanszéki tervezési munkákban</a:t>
            </a:r>
          </a:p>
          <a:p>
            <a:pPr algn="r"/>
            <a:r>
              <a:rPr lang="hu-HU"/>
              <a:t>Részvételi hallgatói tervpályázatokon</a:t>
            </a:r>
          </a:p>
          <a:p>
            <a:pPr algn="r"/>
            <a:r>
              <a:rPr lang="hu-HU"/>
              <a:t>Részvétel tanszéki kutatásokban</a:t>
            </a:r>
          </a:p>
          <a:p>
            <a:pPr algn="r"/>
            <a:r>
              <a:rPr lang="hu-HU"/>
              <a:t>Részvétel a Hallgatói Önkormányzat tevékenységeiben</a:t>
            </a:r>
          </a:p>
          <a:p>
            <a:pPr algn="r"/>
            <a:r>
              <a:rPr lang="hu-HU"/>
              <a:t>Részvétel a Rerrich Béla Szakkolégiumban</a:t>
            </a:r>
          </a:p>
        </p:txBody>
      </p:sp>
      <p:pic>
        <p:nvPicPr>
          <p:cNvPr id="368645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-107950" y="115888"/>
            <a:ext cx="13668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3. OKTATÁSHOZ KAPCSOLÓDÓ SZAKMAI TEVÉKENYSÉ-GEK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654175" y="765175"/>
            <a:ext cx="74898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/>
              <a:t>4. HALLGATÓI MOBILITÁS</a:t>
            </a:r>
          </a:p>
          <a:p>
            <a:pPr>
              <a:spcBef>
                <a:spcPct val="50000"/>
              </a:spcBef>
            </a:pPr>
            <a:endParaRPr lang="hu-HU" sz="3200"/>
          </a:p>
          <a:p>
            <a:pPr algn="r">
              <a:spcBef>
                <a:spcPct val="50000"/>
              </a:spcBef>
            </a:pPr>
            <a:r>
              <a:rPr lang="hu-HU"/>
              <a:t>ERASMUS</a:t>
            </a:r>
          </a:p>
          <a:p>
            <a:pPr algn="r">
              <a:spcBef>
                <a:spcPct val="50000"/>
              </a:spcBef>
            </a:pPr>
            <a:r>
              <a:rPr lang="hu-HU"/>
              <a:t>CEEPUS</a:t>
            </a:r>
          </a:p>
        </p:txBody>
      </p:sp>
      <p:pic>
        <p:nvPicPr>
          <p:cNvPr id="369669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0" y="115888"/>
            <a:ext cx="1258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4. HALLGATÓI MOBILITÁS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9275"/>
            <a:ext cx="8229600" cy="1143000"/>
          </a:xfrm>
        </p:spPr>
        <p:txBody>
          <a:bodyPr/>
          <a:lstStyle/>
          <a:p>
            <a:pPr eaLnBrk="1" hangingPunct="1"/>
            <a:r>
              <a:rPr lang="hu-HU" sz="2400" smtClean="0"/>
              <a:t/>
            </a:r>
            <a:br>
              <a:rPr lang="hu-HU" sz="2400" smtClean="0"/>
            </a:br>
            <a:r>
              <a:rPr lang="hu-HU" sz="2400" smtClean="0">
                <a:solidFill>
                  <a:schemeClr val="bg1"/>
                </a:solidFill>
              </a:rPr>
              <a:t>BSc KÉPZÉS</a:t>
            </a:r>
            <a:r>
              <a:rPr lang="hu-HU" sz="3200" smtClean="0"/>
              <a:t/>
            </a:r>
            <a:br>
              <a:rPr lang="hu-HU" sz="3200" smtClean="0"/>
            </a:br>
            <a:endParaRPr lang="hu-HU" sz="320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899592" y="1340768"/>
          <a:ext cx="6886699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03213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447675" y="6597650"/>
            <a:ext cx="292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/>
              <a:t>	</a:t>
            </a:r>
          </a:p>
          <a:p>
            <a:r>
              <a:rPr lang="hu-HU" sz="2400"/>
              <a:t>			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251520" y="0"/>
            <a:ext cx="8639944" cy="549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000" b="1">
                <a:solidFill>
                  <a:schemeClr val="bg1"/>
                </a:solidFill>
              </a:rPr>
              <a:t> h</a:t>
            </a:r>
            <a:r>
              <a:rPr lang="hu-HU" sz="2000" b="1" smtClean="0">
                <a:solidFill>
                  <a:schemeClr val="bg1"/>
                </a:solidFill>
              </a:rPr>
              <a:t>árom ciklusos képzés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922338" y="4273550"/>
            <a:ext cx="7299325" cy="1819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hu-HU" sz="1600" b="1" smtClean="0">
                <a:solidFill>
                  <a:schemeClr val="bg1"/>
                </a:solidFill>
              </a:rPr>
              <a:t>MSC KÉPZÉS (4 FÉLÉV)</a:t>
            </a:r>
          </a:p>
          <a:p>
            <a:pPr algn="ctr"/>
            <a:endParaRPr lang="hu-HU" sz="1600" b="1" smtClean="0"/>
          </a:p>
          <a:p>
            <a:pPr algn="ctr"/>
            <a:r>
              <a:rPr lang="hu-HU" sz="1600" b="1" smtClean="0"/>
              <a:t>1. MSc Tájépítészmérnök</a:t>
            </a:r>
            <a:endParaRPr lang="hu-HU" sz="1600" b="1"/>
          </a:p>
          <a:p>
            <a:pPr algn="ctr"/>
            <a:r>
              <a:rPr lang="hu-HU" sz="1600" b="1" smtClean="0"/>
              <a:t>2. MSc Településmérnök</a:t>
            </a:r>
            <a:endParaRPr lang="hu-HU" sz="1600" b="1"/>
          </a:p>
          <a:p>
            <a:pPr algn="ctr"/>
            <a:r>
              <a:rPr lang="hu-HU" sz="1600" b="1" smtClean="0"/>
              <a:t>3. MA Tájépítész és kertművész </a:t>
            </a:r>
          </a:p>
          <a:p>
            <a:pPr algn="ctr"/>
            <a:r>
              <a:rPr lang="hu-HU" sz="1600" b="1" smtClean="0"/>
              <a:t>4. MLA in Landscape Architecture (english)</a:t>
            </a:r>
          </a:p>
          <a:p>
            <a:pPr algn="ctr"/>
            <a:r>
              <a:rPr lang="hu-HU" sz="1600" b="1" smtClean="0">
                <a:solidFill>
                  <a:srgbClr val="002060"/>
                </a:solidFill>
              </a:rPr>
              <a:t>IFLA EUROPE</a:t>
            </a:r>
            <a:r>
              <a:rPr lang="hu-HU" smtClean="0">
                <a:solidFill>
                  <a:srgbClr val="002060"/>
                </a:solidFill>
              </a:rPr>
              <a:t> akkreditáció</a:t>
            </a:r>
            <a:endParaRPr lang="hu-HU">
              <a:solidFill>
                <a:srgbClr val="002060"/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1125538" y="6130925"/>
            <a:ext cx="6892925" cy="5492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>
                <a:solidFill>
                  <a:schemeClr val="bg1"/>
                </a:solidFill>
              </a:rPr>
              <a:t>PhD </a:t>
            </a:r>
            <a:r>
              <a:rPr lang="hu-HU" sz="2000" b="1" smtClean="0">
                <a:solidFill>
                  <a:schemeClr val="bg1"/>
                </a:solidFill>
              </a:rPr>
              <a:t>képzés</a:t>
            </a: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0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755576" y="260648"/>
            <a:ext cx="8229600" cy="1916832"/>
          </a:xfrm>
        </p:spPr>
        <p:txBody>
          <a:bodyPr/>
          <a:lstStyle/>
          <a:p>
            <a:pPr algn="r">
              <a:buFontTx/>
              <a:buNone/>
            </a:pPr>
            <a:r>
              <a:rPr lang="hu-HU" sz="1800" b="1"/>
              <a:t>KERTÉPÍTŐ MÉRNÖK KÉPZÉS</a:t>
            </a:r>
            <a:endParaRPr lang="hu-HU" sz="1600" b="1"/>
          </a:p>
          <a:p>
            <a:pPr algn="r">
              <a:buFontTx/>
              <a:buNone/>
            </a:pPr>
            <a:r>
              <a:rPr lang="hu-HU" sz="1600" b="1"/>
              <a:t>	 </a:t>
            </a:r>
            <a:r>
              <a:rPr lang="hu-HU" sz="1800"/>
              <a:t>alapképzési szak (BSc)</a:t>
            </a:r>
            <a:r>
              <a:rPr lang="hu-HU" sz="1800" b="1"/>
              <a:t> </a:t>
            </a:r>
          </a:p>
          <a:p>
            <a:pPr>
              <a:lnSpc>
                <a:spcPct val="50000"/>
              </a:lnSpc>
              <a:buFontTx/>
              <a:buNone/>
            </a:pPr>
            <a:endParaRPr lang="hu-HU" sz="1200" b="1">
              <a:solidFill>
                <a:schemeClr val="bg2"/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endParaRPr lang="hu-HU" sz="1200" b="1">
              <a:solidFill>
                <a:schemeClr val="bg2"/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hu-HU" sz="1200" b="1">
                <a:solidFill>
                  <a:schemeClr val="bg2"/>
                </a:solidFill>
              </a:rPr>
              <a:t>ALAPOZÓ KÉPZÉS + SZAKMAI TÖRZSANYAG (4 FÉLÉV)</a:t>
            </a:r>
            <a:endParaRPr lang="hu-HU" sz="1800" b="1"/>
          </a:p>
          <a:p>
            <a:pPr>
              <a:lnSpc>
                <a:spcPct val="50000"/>
              </a:lnSpc>
              <a:buFontTx/>
              <a:buNone/>
            </a:pPr>
            <a:endParaRPr lang="hu-HU" sz="1200" b="1">
              <a:solidFill>
                <a:schemeClr val="bg2"/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hu-HU" sz="1200" b="1">
                <a:solidFill>
                  <a:schemeClr val="bg2"/>
                </a:solidFill>
              </a:rPr>
              <a:t>(agrárműszaki képzés közös tárgyai + tájrendező és kertépítő mérnök alapszak közös </a:t>
            </a:r>
            <a:r>
              <a:rPr lang="hu-HU" sz="1200" b="1" smtClean="0">
                <a:solidFill>
                  <a:schemeClr val="bg2"/>
                </a:solidFill>
              </a:rPr>
              <a:t>szaktárgya</a:t>
            </a:r>
            <a:endParaRPr lang="hu-HU" sz="1200" b="1">
              <a:solidFill>
                <a:schemeClr val="bg2"/>
              </a:solidFill>
            </a:endParaRPr>
          </a:p>
        </p:txBody>
      </p:sp>
      <p:pic>
        <p:nvPicPr>
          <p:cNvPr id="263203" name="Picture 35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263204" name="Text Box 36"/>
          <p:cNvSpPr txBox="1">
            <a:spLocks noChangeArrowheads="1"/>
          </p:cNvSpPr>
          <p:nvPr/>
        </p:nvSpPr>
        <p:spPr bwMode="auto">
          <a:xfrm>
            <a:off x="-180975" y="115888"/>
            <a:ext cx="1368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27200" y="2636912"/>
            <a:ext cx="7416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600">
                <a:solidFill>
                  <a:schemeClr val="bg1"/>
                </a:solidFill>
              </a:rPr>
              <a:t>● a települési környezet, a közterületek, a település zöldfelületek, 	közparkok,valamint üdülési, idegenforgalmi és turisztikai intézmények, 	közcélú intézmények és magánkertek létesítése és fenntartása;</a:t>
            </a:r>
          </a:p>
          <a:p>
            <a:r>
              <a:rPr lang="hu-HU" sz="1600">
                <a:solidFill>
                  <a:schemeClr val="bg1"/>
                </a:solidFill>
              </a:rPr>
              <a:t>● zöldfelület-fenntartás és -gazdálkodás, tájrendezés, és -védelem;</a:t>
            </a:r>
          </a:p>
          <a:p>
            <a:r>
              <a:rPr lang="hu-HU" sz="1600">
                <a:solidFill>
                  <a:schemeClr val="bg1"/>
                </a:solidFill>
              </a:rPr>
              <a:t>● települések üzemeltetése, fejlesztése;</a:t>
            </a:r>
          </a:p>
          <a:p>
            <a:r>
              <a:rPr lang="hu-HU" sz="1600">
                <a:solidFill>
                  <a:schemeClr val="bg1"/>
                </a:solidFill>
              </a:rPr>
              <a:t>● számítástechnikai-térinformatikai ismeretek alkalmazása;</a:t>
            </a:r>
          </a:p>
          <a:p>
            <a:r>
              <a:rPr lang="hu-HU" sz="1600">
                <a:solidFill>
                  <a:schemeClr val="bg1"/>
                </a:solidFill>
              </a:rPr>
              <a:t>● a környezetminőség általános javítása;</a:t>
            </a:r>
          </a:p>
          <a:p>
            <a:r>
              <a:rPr lang="hu-HU" sz="1600">
                <a:solidFill>
                  <a:schemeClr val="bg1"/>
                </a:solidFill>
              </a:rPr>
              <a:t>● a mérnöki feladatok ellátása során társszakmákkal való együttműködés;</a:t>
            </a:r>
          </a:p>
          <a:p>
            <a:r>
              <a:rPr lang="hu-HU" sz="1600">
                <a:solidFill>
                  <a:schemeClr val="bg1"/>
                </a:solidFill>
              </a:rPr>
              <a:t>● az egyes szakterületeken operatív mérnöki, műszaki, hatósági, szakhatósági, 	önkormányzati munkakörök betöltése;</a:t>
            </a:r>
          </a:p>
          <a:p>
            <a:r>
              <a:rPr lang="hu-HU" sz="1600">
                <a:solidFill>
                  <a:schemeClr val="bg1"/>
                </a:solidFill>
              </a:rPr>
              <a:t>● önkormányzatoknál kommunális szolgáltatásokra és településgazdálkodásra 	vonatkozó részfeladatok felelős üzemeltetői és vezetői feladatainak 	ellátása;</a:t>
            </a:r>
          </a:p>
          <a:p>
            <a:r>
              <a:rPr lang="hu-HU" sz="1600">
                <a:solidFill>
                  <a:schemeClr val="bg1"/>
                </a:solidFill>
              </a:rPr>
              <a:t>● vállalkozások létrehozása és működtetése.</a:t>
            </a:r>
          </a:p>
        </p:txBody>
      </p:sp>
      <p:pic>
        <p:nvPicPr>
          <p:cNvPr id="9" name="Kép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7"/>
            <a:ext cx="1194381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437437" cy="2016125"/>
          </a:xfrm>
        </p:spPr>
        <p:txBody>
          <a:bodyPr/>
          <a:lstStyle/>
          <a:p>
            <a:pPr algn="r"/>
            <a:r>
              <a:rPr lang="hu-HU" sz="4000"/>
              <a:t/>
            </a:r>
            <a:br>
              <a:rPr lang="hu-HU" sz="4000"/>
            </a:br>
            <a:r>
              <a:rPr lang="hu-HU" sz="4000"/>
              <a:t/>
            </a:r>
            <a:br>
              <a:rPr lang="hu-HU" sz="4000"/>
            </a:br>
            <a:r>
              <a:rPr lang="hu-HU" sz="4000"/>
              <a:t/>
            </a:r>
            <a:br>
              <a:rPr lang="hu-HU" sz="4000"/>
            </a:br>
            <a:r>
              <a:rPr lang="hu-HU" sz="4000"/>
              <a:t/>
            </a:r>
            <a:br>
              <a:rPr lang="hu-HU" sz="4000"/>
            </a:br>
            <a:r>
              <a:rPr lang="hu-HU" sz="1800">
                <a:solidFill>
                  <a:schemeClr val="bg1"/>
                </a:solidFill>
              </a:rPr>
              <a:t>1. ELMÉLETI OKTATÁS</a:t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/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>2. GYAKORLATI OKTATÁS</a:t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> </a:t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>3. OKTATÁSHOZ KAPCSOLÓDÓ SZAKMAI TEVÉKENYSÉGEK</a:t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/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1800">
                <a:solidFill>
                  <a:schemeClr val="bg1"/>
                </a:solidFill>
              </a:rPr>
              <a:t>4. HALLGATÓI MOBILITÁS</a:t>
            </a:r>
            <a:br>
              <a:rPr lang="hu-HU" sz="1800">
                <a:solidFill>
                  <a:schemeClr val="bg1"/>
                </a:solidFill>
              </a:rPr>
            </a:br>
            <a:r>
              <a:rPr lang="hu-HU" sz="4000"/>
              <a:t> </a:t>
            </a:r>
            <a:r>
              <a:rPr lang="hu-HU" sz="2800"/>
              <a:t/>
            </a:r>
            <a:br>
              <a:rPr lang="hu-HU" sz="2800"/>
            </a:br>
            <a:r>
              <a:rPr lang="hu-HU" sz="4000"/>
              <a:t/>
            </a:r>
            <a:br>
              <a:rPr lang="hu-HU" sz="4000"/>
            </a:br>
            <a:endParaRPr lang="hu-HU" sz="4000"/>
          </a:p>
        </p:txBody>
      </p:sp>
      <p:pic>
        <p:nvPicPr>
          <p:cNvPr id="353287" name="Picture 7" descr="Untitled-1"/>
          <p:cNvPicPr>
            <a:picLocks noChangeAspect="1" noChangeArrowheads="1"/>
          </p:cNvPicPr>
          <p:nvPr/>
        </p:nvPicPr>
        <p:blipFill>
          <a:blip r:embed="rId2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-180975" y="115888"/>
            <a:ext cx="1368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KÉPZÉSI STRUKTÚRA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7"/>
            <a:ext cx="1194381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260350"/>
            <a:ext cx="7667625" cy="720725"/>
          </a:xfrm>
        </p:spPr>
        <p:txBody>
          <a:bodyPr/>
          <a:lstStyle/>
          <a:p>
            <a:pPr marL="533400" indent="-533400" algn="r">
              <a:buFontTx/>
              <a:buNone/>
            </a:pPr>
            <a:r>
              <a:rPr lang="hu-HU" sz="1800"/>
              <a:t> </a:t>
            </a:r>
            <a:r>
              <a:rPr lang="hu-HU" sz="1800">
                <a:solidFill>
                  <a:schemeClr val="bg1"/>
                </a:solidFill>
              </a:rPr>
              <a:t>Kisebb, nem engedélyköteles köz- és magánkertek tervezése</a:t>
            </a:r>
          </a:p>
          <a:p>
            <a:pPr marL="533400" indent="-533400" algn="r">
              <a:buFontTx/>
              <a:buNone/>
            </a:pPr>
            <a:endParaRPr lang="hu-HU" sz="2800"/>
          </a:p>
          <a:p>
            <a:pPr marL="533400" indent="-533400" algn="r">
              <a:buFontTx/>
              <a:buNone/>
            </a:pPr>
            <a:endParaRPr lang="hu-HU" sz="2800"/>
          </a:p>
          <a:p>
            <a:pPr marL="533400" indent="-533400" algn="r">
              <a:buFontTx/>
              <a:buNone/>
            </a:pPr>
            <a:endParaRPr lang="hu-HU" sz="2800"/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6084888" y="1557338"/>
            <a:ext cx="3059112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1600" b="1" u="sng"/>
              <a:t>Kert- és szabadtér építés 2</a:t>
            </a:r>
          </a:p>
          <a:p>
            <a:pPr>
              <a:spcBef>
                <a:spcPct val="20000"/>
              </a:spcBef>
            </a:pPr>
            <a:endParaRPr lang="hu-HU" sz="160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Általános tervezési szempontok. </a:t>
            </a:r>
          </a:p>
          <a:p>
            <a:pPr>
              <a:spcBef>
                <a:spcPct val="20000"/>
              </a:spcBef>
            </a:pPr>
            <a:endParaRPr lang="hu-HU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Tervezés, kivitelezés és fenntartás kapcsolata. </a:t>
            </a:r>
          </a:p>
          <a:p>
            <a:pPr>
              <a:spcBef>
                <a:spcPct val="20000"/>
              </a:spcBef>
            </a:pPr>
            <a:endParaRPr lang="hu-HU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A kert- és szabadtér építészeti tervek értelmezése, olvasása:</a:t>
            </a:r>
          </a:p>
          <a:p>
            <a:pPr>
              <a:spcBef>
                <a:spcPct val="20000"/>
              </a:spcBef>
            </a:pPr>
            <a:endParaRPr lang="hu-HU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- kertépítészeti terv </a:t>
            </a: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- tereprendezési terv </a:t>
            </a: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- növénykiültetési terv </a:t>
            </a:r>
          </a:p>
          <a:p>
            <a:pPr>
              <a:spcBef>
                <a:spcPct val="20000"/>
              </a:spcBef>
            </a:pPr>
            <a:endParaRPr lang="hu-HU" sz="1600" b="1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hu-HU" sz="1600" b="1">
                <a:solidFill>
                  <a:schemeClr val="bg1"/>
                </a:solidFill>
              </a:rPr>
              <a:t>A költségvetési kiírás.</a:t>
            </a:r>
            <a:r>
              <a:rPr lang="hu-HU" sz="1600" b="1">
                <a:solidFill>
                  <a:schemeClr val="bg2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endParaRPr lang="hu-HU" sz="1600" b="1">
              <a:solidFill>
                <a:schemeClr val="bg2"/>
              </a:solidFill>
            </a:endParaRPr>
          </a:p>
        </p:txBody>
      </p:sp>
      <p:pic>
        <p:nvPicPr>
          <p:cNvPr id="344073" name="Picture 9" descr="05geppel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1331913" y="3449638"/>
            <a:ext cx="4752975" cy="3408362"/>
          </a:xfrm>
          <a:prstGeom prst="rect">
            <a:avLst/>
          </a:prstGeom>
          <a:noFill/>
        </p:spPr>
      </p:pic>
      <p:pic>
        <p:nvPicPr>
          <p:cNvPr id="344074" name="Picture 10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-180975" y="115888"/>
            <a:ext cx="136842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marL="342900" indent="-342900"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marL="342900" indent="-342900"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marL="342900" indent="-342900"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marL="342900" indent="-342900"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marL="342900" indent="-342900" algn="r">
              <a:spcBef>
                <a:spcPct val="20000"/>
              </a:spcBef>
            </a:pPr>
            <a:endParaRPr lang="hu-HU" sz="1200" b="1" u="sng"/>
          </a:p>
          <a:p>
            <a:pPr marL="342900" indent="-342900" algn="r">
              <a:spcBef>
                <a:spcPct val="20000"/>
              </a:spcBef>
            </a:pPr>
            <a:r>
              <a:rPr lang="hu-HU" sz="1200" b="1"/>
              <a:t>Kert- és szabadtér építés 2</a:t>
            </a:r>
          </a:p>
          <a:p>
            <a:pPr marL="342900" indent="-342900" algn="r">
              <a:spcBef>
                <a:spcPct val="50000"/>
              </a:spcBef>
            </a:pPr>
            <a:endParaRPr lang="hu-HU" sz="1400" b="1">
              <a:solidFill>
                <a:srgbClr val="540000"/>
              </a:solidFill>
            </a:endParaRPr>
          </a:p>
          <a:p>
            <a:pPr marL="342900" indent="-342900" algn="r">
              <a:spcBef>
                <a:spcPct val="50000"/>
              </a:spcBef>
            </a:pPr>
            <a:endParaRPr lang="hu-HU" sz="1400" b="1">
              <a:solidFill>
                <a:srgbClr val="540000"/>
              </a:solidFill>
            </a:endParaRPr>
          </a:p>
        </p:txBody>
      </p:sp>
      <p:pic>
        <p:nvPicPr>
          <p:cNvPr id="9" name="Kép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7"/>
            <a:ext cx="1194381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1331913" y="549275"/>
            <a:ext cx="54006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hu-HU" sz="1600" b="1">
                <a:solidFill>
                  <a:schemeClr val="bg1"/>
                </a:solidFill>
              </a:rPr>
              <a:t>Strandok, fürdők, egészségügyi intézmények </a:t>
            </a:r>
          </a:p>
          <a:p>
            <a:pPr algn="r"/>
            <a:r>
              <a:rPr lang="hu-HU" sz="1600" b="1"/>
              <a:t>Játszóterek</a:t>
            </a:r>
          </a:p>
          <a:p>
            <a:pPr algn="r"/>
            <a:r>
              <a:rPr lang="hu-HU" sz="1600" b="1">
                <a:solidFill>
                  <a:schemeClr val="bg1"/>
                </a:solidFill>
              </a:rPr>
              <a:t>Sportlétesítmények </a:t>
            </a:r>
          </a:p>
          <a:p>
            <a:pPr algn="r"/>
            <a:r>
              <a:rPr lang="hu-HU" sz="1600" b="1">
                <a:solidFill>
                  <a:schemeClr val="bg1"/>
                </a:solidFill>
              </a:rPr>
              <a:t>Temetők, sírkertek</a:t>
            </a:r>
          </a:p>
          <a:p>
            <a:pPr algn="r"/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356357" name="Picture 5" descr="15_ELEM_JOAC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476625"/>
            <a:ext cx="7524750" cy="3390900"/>
          </a:xfrm>
          <a:prstGeom prst="rect">
            <a:avLst/>
          </a:prstGeom>
          <a:noFill/>
        </p:spPr>
      </p:pic>
      <p:pic>
        <p:nvPicPr>
          <p:cNvPr id="356359" name="Picture 7" descr="DSCF2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411412" cy="1854200"/>
          </a:xfrm>
          <a:prstGeom prst="rect">
            <a:avLst/>
          </a:prstGeom>
          <a:noFill/>
        </p:spPr>
      </p:pic>
      <p:pic>
        <p:nvPicPr>
          <p:cNvPr id="356360" name="Picture 8" descr="Untitled-1"/>
          <p:cNvPicPr>
            <a:picLocks noChangeAspect="1" noChangeArrowheads="1"/>
          </p:cNvPicPr>
          <p:nvPr/>
        </p:nvPicPr>
        <p:blipFill>
          <a:blip r:embed="rId4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-180975" y="115888"/>
            <a:ext cx="13684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Kert- és szabadtér építés 2</a:t>
            </a:r>
          </a:p>
        </p:txBody>
      </p:sp>
      <p:pic>
        <p:nvPicPr>
          <p:cNvPr id="9" name="Kép 8"/>
          <p:cNvPicPr/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3257"/>
            <a:ext cx="1194381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188913"/>
            <a:ext cx="5122862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1800" b="1" u="sng"/>
              <a:t>Kivitelezés szervezés</a:t>
            </a:r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620713"/>
            <a:ext cx="8820150" cy="1800225"/>
          </a:xfrm>
        </p:spPr>
        <p:txBody>
          <a:bodyPr/>
          <a:lstStyle/>
          <a:p>
            <a:pPr>
              <a:buFontTx/>
              <a:buNone/>
            </a:pPr>
            <a:r>
              <a:rPr lang="hu-HU" sz="1600"/>
              <a:t>- a kertépítészeti kivitelezési munka megtervezése és megszervezése </a:t>
            </a:r>
          </a:p>
          <a:p>
            <a:pPr>
              <a:buFontTx/>
              <a:buNone/>
            </a:pPr>
            <a:r>
              <a:rPr lang="hu-HU" sz="1600"/>
              <a:t>- a munka folyamán szükséges műszaki ellenőrzések</a:t>
            </a:r>
          </a:p>
          <a:p>
            <a:pPr>
              <a:buFontTx/>
              <a:buNone/>
            </a:pPr>
            <a:r>
              <a:rPr lang="hu-HU" sz="1600"/>
              <a:t>- a kivitelezési költségek meghatározása és elszámolása</a:t>
            </a:r>
          </a:p>
          <a:p>
            <a:pPr>
              <a:buFontTx/>
              <a:buChar char="-"/>
            </a:pPr>
            <a:endParaRPr lang="hu-HU" sz="1600"/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endParaRPr lang="hu-HU" sz="2800"/>
          </a:p>
          <a:p>
            <a:pPr>
              <a:buFontTx/>
              <a:buNone/>
            </a:pPr>
            <a:endParaRPr lang="hu-HU" sz="2800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pic>
        <p:nvPicPr>
          <p:cNvPr id="340999" name="Picture 7" descr="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43188"/>
            <a:ext cx="6084887" cy="4214812"/>
          </a:xfrm>
          <a:prstGeom prst="rect">
            <a:avLst/>
          </a:prstGeom>
          <a:noFill/>
        </p:spPr>
      </p:pic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6300788" y="2636838"/>
            <a:ext cx="2843212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 kivitelezői szerződés. Fővállalkozói feladatok.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Alvállalkozói feladatok. Építésvezetői feladatok. 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 tervező és a kivitelező kötelezettségei. 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Munkavédelem. 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 favédelmi terv. 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Meglévő idős fák építés alatti védelme.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 kooperáció. </a:t>
            </a:r>
          </a:p>
          <a:p>
            <a:pPr>
              <a:spcBef>
                <a:spcPct val="50000"/>
              </a:spcBef>
            </a:pP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341002" name="Picture 10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-180975" y="115888"/>
            <a:ext cx="1368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Kivitelezés szervezés</a:t>
            </a: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9619"/>
            <a:ext cx="1187624" cy="111838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15888"/>
            <a:ext cx="7956550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1800" b="1"/>
              <a:t>	</a:t>
            </a:r>
            <a:r>
              <a:rPr lang="hu-HU" sz="1800" b="1" u="sng" smtClean="0"/>
              <a:t>Táji és települési </a:t>
            </a:r>
            <a:r>
              <a:rPr lang="hu-HU" sz="1800" b="1" u="sng"/>
              <a:t>értékvédelem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913" y="692150"/>
            <a:ext cx="8569325" cy="2160588"/>
          </a:xfrm>
        </p:spPr>
        <p:txBody>
          <a:bodyPr/>
          <a:lstStyle/>
          <a:p>
            <a:pPr marL="533400" indent="-533400" algn="just">
              <a:buFontTx/>
              <a:buNone/>
            </a:pPr>
            <a:r>
              <a:rPr lang="hu-HU" sz="1600"/>
              <a:t>- települések építészeti és ökológiai értékei </a:t>
            </a:r>
          </a:p>
          <a:p>
            <a:pPr marL="533400" indent="-533400" algn="just">
              <a:buFontTx/>
              <a:buNone/>
            </a:pPr>
            <a:r>
              <a:rPr lang="hu-HU" sz="1600"/>
              <a:t>- épített örökség védelme </a:t>
            </a:r>
          </a:p>
          <a:p>
            <a:pPr marL="533400" indent="-533400" algn="just">
              <a:buFontTx/>
              <a:buNone/>
            </a:pPr>
            <a:r>
              <a:rPr lang="hu-HU" sz="1600"/>
              <a:t>- történeti települések tipológiai rendszere, táji összefüggései </a:t>
            </a:r>
          </a:p>
          <a:p>
            <a:pPr marL="533400" indent="-533400" algn="just">
              <a:buFontTx/>
              <a:buNone/>
            </a:pPr>
            <a:r>
              <a:rPr lang="hu-HU" sz="1600"/>
              <a:t>- az értékvédelem településrendezési eszköztára</a:t>
            </a:r>
          </a:p>
          <a:p>
            <a:pPr marL="533400" indent="-533400" algn="just">
              <a:buFontTx/>
              <a:buNone/>
            </a:pPr>
            <a:r>
              <a:rPr lang="hu-HU" sz="1600"/>
              <a:t>- történeti kertek védelme, rekonstrukciós szempontjai</a:t>
            </a:r>
          </a:p>
          <a:p>
            <a:pPr marL="533400" indent="-533400">
              <a:buFontTx/>
              <a:buNone/>
            </a:pPr>
            <a:endParaRPr lang="hu-HU" sz="1600" b="1"/>
          </a:p>
          <a:p>
            <a:pPr marL="533400" indent="-533400">
              <a:buFontTx/>
              <a:buNone/>
            </a:pPr>
            <a:endParaRPr lang="hu-HU" sz="7200"/>
          </a:p>
          <a:p>
            <a:pPr marL="533400" indent="-533400">
              <a:buFontTx/>
              <a:buNone/>
            </a:pPr>
            <a:endParaRPr lang="hu-HU" sz="6000"/>
          </a:p>
          <a:p>
            <a:pPr marL="533400" indent="-533400">
              <a:buFontTx/>
              <a:buNone/>
            </a:pPr>
            <a:endParaRPr lang="hu-HU" sz="6000"/>
          </a:p>
          <a:p>
            <a:pPr marL="533400" indent="-533400">
              <a:buFontTx/>
              <a:buNone/>
            </a:pPr>
            <a:endParaRPr lang="hu-HU" sz="6000"/>
          </a:p>
          <a:p>
            <a:pPr marL="533400" indent="-533400">
              <a:buFontTx/>
              <a:buNone/>
            </a:pPr>
            <a:endParaRPr lang="hu-HU" sz="6000"/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659563" y="2349500"/>
            <a:ext cx="2595562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hu-HU" u="sng">
              <a:solidFill>
                <a:schemeClr val="bg1"/>
              </a:solidFill>
            </a:endParaRPr>
          </a:p>
          <a:p>
            <a:r>
              <a:rPr lang="hu-HU" b="1">
                <a:solidFill>
                  <a:schemeClr val="bg1"/>
                </a:solidFill>
              </a:rPr>
              <a:t>A vizuális érzékelés. </a:t>
            </a:r>
          </a:p>
          <a:p>
            <a:endParaRPr lang="hu-HU" b="1">
              <a:solidFill>
                <a:schemeClr val="bg1"/>
              </a:solidFill>
            </a:endParaRPr>
          </a:p>
          <a:p>
            <a:r>
              <a:rPr lang="hu-HU" b="1">
                <a:solidFill>
                  <a:schemeClr val="bg1"/>
                </a:solidFill>
              </a:rPr>
              <a:t>A különböző korok építészetének, tájépítészetének bemutatása. </a:t>
            </a:r>
          </a:p>
          <a:p>
            <a:endParaRPr lang="hu-HU" b="1">
              <a:solidFill>
                <a:schemeClr val="bg1"/>
              </a:solidFill>
            </a:endParaRPr>
          </a:p>
          <a:p>
            <a:r>
              <a:rPr lang="hu-HU" b="1">
                <a:solidFill>
                  <a:schemeClr val="bg1"/>
                </a:solidFill>
              </a:rPr>
              <a:t>A város mint környezet. </a:t>
            </a:r>
          </a:p>
          <a:p>
            <a:endParaRPr lang="hu-HU" b="1">
              <a:solidFill>
                <a:schemeClr val="bg1"/>
              </a:solidFill>
            </a:endParaRPr>
          </a:p>
          <a:p>
            <a:r>
              <a:rPr lang="hu-HU" b="1">
                <a:solidFill>
                  <a:schemeClr val="bg1"/>
                </a:solidFill>
              </a:rPr>
              <a:t>A régiség mint esztétikai érték. </a:t>
            </a:r>
          </a:p>
          <a:p>
            <a:endParaRPr lang="hu-HU" b="1">
              <a:solidFill>
                <a:schemeClr val="bg1"/>
              </a:solidFill>
            </a:endParaRPr>
          </a:p>
          <a:p>
            <a:r>
              <a:rPr lang="hu-HU" b="1">
                <a:solidFill>
                  <a:schemeClr val="bg1"/>
                </a:solidFill>
              </a:rPr>
              <a:t>A hagyomány a környezetalakításban.</a:t>
            </a:r>
            <a:r>
              <a:rPr lang="hu-HU" b="1">
                <a:solidFill>
                  <a:schemeClr val="bg2"/>
                </a:solidFill>
              </a:rPr>
              <a:t> </a:t>
            </a:r>
          </a:p>
          <a:p>
            <a:endParaRPr lang="hu-HU" b="1">
              <a:solidFill>
                <a:schemeClr val="bg2"/>
              </a:solidFill>
            </a:endParaRPr>
          </a:p>
        </p:txBody>
      </p:sp>
      <p:pic>
        <p:nvPicPr>
          <p:cNvPr id="346120" name="Picture 8" descr="IMG_0850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11188" y="2700338"/>
            <a:ext cx="5976937" cy="4157662"/>
          </a:xfrm>
          <a:prstGeom prst="rect">
            <a:avLst/>
          </a:prstGeom>
          <a:noFill/>
        </p:spPr>
      </p:pic>
      <p:pic>
        <p:nvPicPr>
          <p:cNvPr id="346122" name="Picture 10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-180975" y="115888"/>
            <a:ext cx="1368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</a:t>
            </a:r>
            <a:r>
              <a:rPr lang="hu-HU" sz="1200" b="1" smtClean="0">
                <a:solidFill>
                  <a:srgbClr val="540000"/>
                </a:solidFill>
              </a:rPr>
              <a:t>OKTATÁS</a:t>
            </a:r>
            <a:endParaRPr lang="hu-HU" sz="1200" b="1">
              <a:solidFill>
                <a:srgbClr val="540000"/>
              </a:solidFill>
            </a:endParaRP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187624" cy="112474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76375" y="188913"/>
            <a:ext cx="7956550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1800" b="1" u="sng"/>
              <a:t>Faiskolai áruismeret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350" y="692150"/>
            <a:ext cx="8569325" cy="1728788"/>
          </a:xfrm>
        </p:spPr>
        <p:txBody>
          <a:bodyPr/>
          <a:lstStyle/>
          <a:p>
            <a:pPr marL="533400" indent="-533400" algn="just">
              <a:lnSpc>
                <a:spcPct val="80000"/>
              </a:lnSpc>
              <a:buFontTx/>
              <a:buNone/>
            </a:pPr>
            <a:r>
              <a:rPr lang="hu-HU" sz="1600"/>
              <a:t>- ivaros és ivartalan szaporításokból nevelt faiskolai termékek jellemzői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r>
              <a:rPr lang="hu-HU" sz="1600"/>
              <a:t>- előkészítés a forgalmazásra, minősítési módok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r>
              <a:rPr lang="hu-HU" sz="1600"/>
              <a:t>- faiskolai termék rendelés, szállítás, fogadás általános ismeretei</a:t>
            </a:r>
          </a:p>
          <a:p>
            <a:pPr marL="533400" indent="-533400" algn="just">
              <a:lnSpc>
                <a:spcPct val="80000"/>
              </a:lnSpc>
              <a:buFontTx/>
              <a:buNone/>
            </a:pPr>
            <a:r>
              <a:rPr lang="hu-HU" sz="1600"/>
              <a:t>- faiskolai termék előállítás és értékesítés rendszere, szabályozása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hu-HU" sz="16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hu-HU" sz="16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hu-HU" sz="36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hu-HU" sz="3600"/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468313" y="5084763"/>
            <a:ext cx="82296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sz="1400" i="1"/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6694488" y="278130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hu-HU" sz="1200">
              <a:solidFill>
                <a:schemeClr val="bg2"/>
              </a:solidFill>
            </a:endParaRPr>
          </a:p>
        </p:txBody>
      </p:sp>
      <p:pic>
        <p:nvPicPr>
          <p:cNvPr id="347143" name="Picture 7" descr="IMG_0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</p:spPr>
      </p:pic>
      <p:pic>
        <p:nvPicPr>
          <p:cNvPr id="347144" name="Picture 8" descr="Untitled-1"/>
          <p:cNvPicPr>
            <a:picLocks noChangeAspect="1" noChangeArrowheads="1"/>
          </p:cNvPicPr>
          <p:nvPr/>
        </p:nvPicPr>
        <p:blipFill>
          <a:blip r:embed="rId3" cstate="print"/>
          <a:srcRect t="9320"/>
          <a:stretch>
            <a:fillRect/>
          </a:stretch>
        </p:blipFill>
        <p:spPr bwMode="auto">
          <a:xfrm>
            <a:off x="0" y="0"/>
            <a:ext cx="1211263" cy="6858000"/>
          </a:xfrm>
          <a:prstGeom prst="rect">
            <a:avLst/>
          </a:prstGeom>
          <a:noFill/>
        </p:spPr>
      </p:pic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-180975" y="115888"/>
            <a:ext cx="1368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KERTÉPÍTŐ MÉRNÖK KÉPZÉS</a:t>
            </a:r>
          </a:p>
          <a:p>
            <a:pPr algn="r">
              <a:spcBef>
                <a:spcPct val="50000"/>
              </a:spcBef>
            </a:pPr>
            <a:r>
              <a:rPr lang="hu-HU" sz="1200">
                <a:solidFill>
                  <a:srgbClr val="540000"/>
                </a:solidFill>
              </a:rPr>
              <a:t>ALAPKÉPZÉSI SZAK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BSC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SZAKIRÁNYÚ KÉPZÉS </a:t>
            </a:r>
          </a:p>
          <a:p>
            <a:pPr algn="r">
              <a:spcBef>
                <a:spcPct val="50000"/>
              </a:spcBef>
            </a:pPr>
            <a:r>
              <a:rPr lang="hu-HU" sz="1200" b="1">
                <a:solidFill>
                  <a:srgbClr val="540000"/>
                </a:solidFill>
              </a:rPr>
              <a:t>1. ELMÉLETI OKTATÁS</a:t>
            </a:r>
          </a:p>
          <a:p>
            <a:pPr algn="r">
              <a:spcBef>
                <a:spcPct val="50000"/>
              </a:spcBef>
            </a:pPr>
            <a:r>
              <a:rPr lang="hu-HU" sz="1200" b="1"/>
              <a:t>Faiskolai áruismeret</a:t>
            </a: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7"/>
            <a:ext cx="1187624" cy="112474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602</Words>
  <Application>Microsoft Office PowerPoint</Application>
  <PresentationFormat>Diavetítés a képernyőre (4:3 oldalarány)</PresentationFormat>
  <Paragraphs>221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Alapértelmezett terv</vt:lpstr>
      <vt:lpstr>PowerPoint bemutató</vt:lpstr>
      <vt:lpstr> BSc KÉPZÉS </vt:lpstr>
      <vt:lpstr>PowerPoint bemutató</vt:lpstr>
      <vt:lpstr>    1. ELMÉLETI OKTATÁS  2. GYAKORLATI OKTATÁS   3. OKTATÁSHOZ KAPCSOLÓDÓ SZAKMAI TEVÉKENYSÉGEK  4. HALLGATÓI MOBILITÁS  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2. GYAKORLATI OKTATÁS   a. a szakmai elméleti képzéshez kapcsolódó összesen, legalább 3 hét gyakorlati képzés   b. tervezőirodai – céges – gyakorlat  (2 x 6 hét, tömbösítve)       </vt:lpstr>
      <vt:lpstr>PowerPoint bemutató</vt:lpstr>
      <vt:lpstr>PowerPoint bemutató</vt:lpstr>
      <vt:lpstr>PowerPoint bemutató</vt:lpstr>
    </vt:vector>
  </TitlesOfParts>
  <Company>II. Rákóczi Ferenc Ált. Iskola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Czermann Jánosné</dc:creator>
  <cp:lastModifiedBy>user</cp:lastModifiedBy>
  <cp:revision>138</cp:revision>
  <dcterms:created xsi:type="dcterms:W3CDTF">2003-11-11T08:59:54Z</dcterms:created>
  <dcterms:modified xsi:type="dcterms:W3CDTF">2016-10-21T09:24:05Z</dcterms:modified>
</cp:coreProperties>
</file>